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1"/>
  </p:notesMasterIdLst>
  <p:handoutMasterIdLst>
    <p:handoutMasterId r:id="rId32"/>
  </p:handoutMasterIdLst>
  <p:sldIdLst>
    <p:sldId id="317" r:id="rId2"/>
    <p:sldId id="318" r:id="rId3"/>
    <p:sldId id="319" r:id="rId4"/>
    <p:sldId id="320" r:id="rId5"/>
    <p:sldId id="321" r:id="rId6"/>
    <p:sldId id="322" r:id="rId7"/>
    <p:sldId id="323" r:id="rId8"/>
    <p:sldId id="341" r:id="rId9"/>
    <p:sldId id="324" r:id="rId10"/>
    <p:sldId id="325" r:id="rId11"/>
    <p:sldId id="326" r:id="rId12"/>
    <p:sldId id="342" r:id="rId13"/>
    <p:sldId id="327" r:id="rId14"/>
    <p:sldId id="343" r:id="rId15"/>
    <p:sldId id="328" r:id="rId16"/>
    <p:sldId id="329" r:id="rId17"/>
    <p:sldId id="330" r:id="rId18"/>
    <p:sldId id="331" r:id="rId19"/>
    <p:sldId id="345" r:id="rId20"/>
    <p:sldId id="332" r:id="rId21"/>
    <p:sldId id="334" r:id="rId22"/>
    <p:sldId id="335" r:id="rId23"/>
    <p:sldId id="336" r:id="rId24"/>
    <p:sldId id="337" r:id="rId25"/>
    <p:sldId id="338" r:id="rId26"/>
    <p:sldId id="339" r:id="rId27"/>
    <p:sldId id="344" r:id="rId28"/>
    <p:sldId id="340" r:id="rId29"/>
    <p:sldId id="346" r:id="rId30"/>
  </p:sldIdLst>
  <p:sldSz cx="12190413" cy="6859588"/>
  <p:notesSz cx="9144000" cy="6858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544251" algn="l" rtl="0" eaLnBrk="0" fontAlgn="base" hangingPunct="0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1088502" algn="l" rtl="0" eaLnBrk="0" fontAlgn="base" hangingPunct="0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632753" algn="l" rtl="0" eaLnBrk="0" fontAlgn="base" hangingPunct="0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2177004" algn="l" rtl="0" eaLnBrk="0" fontAlgn="base" hangingPunct="0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721254" algn="l" defTabSz="1088502" rtl="0" eaLnBrk="1" latinLnBrk="0" hangingPunct="1">
      <a:defRPr sz="2900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3265505" algn="l" defTabSz="1088502" rtl="0" eaLnBrk="1" latinLnBrk="0" hangingPunct="1">
      <a:defRPr sz="2900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809756" algn="l" defTabSz="1088502" rtl="0" eaLnBrk="1" latinLnBrk="0" hangingPunct="1">
      <a:defRPr sz="2900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4354007" algn="l" defTabSz="1088502" rtl="0" eaLnBrk="1" latinLnBrk="0" hangingPunct="1">
      <a:defRPr sz="2900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FF0000"/>
    <a:srgbClr val="0000FF"/>
    <a:srgbClr val="FFFF66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89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-618" y="-96"/>
      </p:cViewPr>
      <p:guideLst>
        <p:guide orient="horz" pos="432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4" Type="http://schemas.openxmlformats.org/officeDocument/2006/relationships/image" Target="../media/image4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latin typeface="Arial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latin typeface="Arial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latin typeface="Arial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31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F80FC4AB-7761-477C-9ADF-27ADDD98D6E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125882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B73C96-D2FE-40B7-99DA-B06AD897F53E}" type="datetimeFigureOut">
              <a:rPr lang="zh-CN" altLang="en-US" smtClean="0"/>
              <a:t>2024/8/21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87588" y="514350"/>
            <a:ext cx="4568825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E849F8-16DF-4AB8-841A-6D3E9E67E0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6338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44251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88502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32753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2663" y="565150"/>
            <a:ext cx="4392612" cy="2471738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>
              <a:ea typeface="黑体" pitchFamily="49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2663" y="565150"/>
            <a:ext cx="4392612" cy="2471738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>
              <a:ea typeface="黑体" pitchFamily="49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11C70-1CF5-4337-A731-BA002B3D59EF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31586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11C70-1CF5-4337-A731-BA002B3D59EF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14113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2663" y="565150"/>
            <a:ext cx="4392612" cy="2471738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>
              <a:ea typeface="黑体" pitchFamily="49" charset="-122"/>
            </a:endParaRPr>
          </a:p>
        </p:txBody>
      </p:sp>
      <p:sp>
        <p:nvSpPr>
          <p:cNvPr id="3072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77368" y="6515100"/>
            <a:ext cx="3966633" cy="342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fld id="{1805BDDE-1870-434E-8C22-93249422A9E7}" type="slidenum">
              <a:rPr lang="zh-CN" altLang="en-US">
                <a:ea typeface="宋体" pitchFamily="2" charset="-122"/>
              </a:rPr>
              <a:pPr/>
              <a:t>11</a:t>
            </a:fld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11C70-1CF5-4337-A731-BA002B3D59EF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97333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 anchor="ctr">
            <a:prstTxWarp prst="textNoShape">
              <a:avLst/>
            </a:prstTxWarp>
          </a:bodyPr>
          <a:lstStyle/>
          <a:p>
            <a:pPr eaLnBrk="1" hangingPunct="1"/>
            <a:endParaRPr lang="en-US" altLang="zh-CN">
              <a:ea typeface="黑体" pitchFamily="49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 anchor="ctr">
            <a:prstTxWarp prst="textNoShape">
              <a:avLst/>
            </a:prstTxWarp>
          </a:bodyPr>
          <a:lstStyle/>
          <a:p>
            <a:pPr eaLnBrk="1" hangingPunct="1"/>
            <a:endParaRPr lang="en-US" altLang="zh-CN" dirty="0">
              <a:ea typeface="黑体" pitchFamily="49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11C70-1CF5-4337-A731-BA002B3D59EF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18106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11C70-1CF5-4337-A731-BA002B3D59EF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1810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0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8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7470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9798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2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268589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69372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87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80754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258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80754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744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32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6"/>
          <p:cNvSpPr txBox="1">
            <a:spLocks noChangeArrowheads="1"/>
          </p:cNvSpPr>
          <p:nvPr userDrawn="1"/>
        </p:nvSpPr>
        <p:spPr bwMode="auto">
          <a:xfrm>
            <a:off x="1484769" y="356923"/>
            <a:ext cx="2165551" cy="697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88" tIns="60944" rIns="121888" bIns="6094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kumimoji="1" lang="zh-CN" altLang="en-US" sz="3700" b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17" name="直接连接符 16"/>
          <p:cNvCxnSpPr/>
          <p:nvPr userDrawn="1"/>
        </p:nvCxnSpPr>
        <p:spPr>
          <a:xfrm>
            <a:off x="863600" y="1049029"/>
            <a:ext cx="11328400" cy="847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5350" y="260776"/>
            <a:ext cx="654473" cy="926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571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753443" y="328587"/>
            <a:ext cx="10682696" cy="62659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731422" y="1220328"/>
            <a:ext cx="6727583" cy="115310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4462819" y="1333059"/>
            <a:ext cx="3263938" cy="77988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pPr algn="ctr"/>
            <a:r>
              <a:rPr lang="zh-CN" altLang="en-US" sz="4300" b="0" dirty="0" smtClean="0">
                <a:latin typeface="黑体" pitchFamily="49" charset="-122"/>
                <a:ea typeface="黑体" pitchFamily="49" charset="-122"/>
              </a:rPr>
              <a:t>课后作业</a:t>
            </a:r>
            <a:endParaRPr lang="zh-CN" altLang="en-US" sz="4300" b="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4314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7562" y="260834"/>
            <a:ext cx="1712277" cy="69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29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9049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44" indent="-457144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476" indent="-380953" algn="l" defTabSz="1219049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810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33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56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381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905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429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953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4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72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95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1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4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67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91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1.gif"/><Relationship Id="rId4" Type="http://schemas.openxmlformats.org/officeDocument/2006/relationships/image" Target="../media/image20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1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13" Type="http://schemas.openxmlformats.org/officeDocument/2006/relationships/image" Target="../media/image32.wmf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9.wmf"/><Relationship Id="rId12" Type="http://schemas.openxmlformats.org/officeDocument/2006/relationships/oleObject" Target="../embeddings/oleObject19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6.bin"/><Relationship Id="rId11" Type="http://schemas.openxmlformats.org/officeDocument/2006/relationships/image" Target="../media/image31.wmf"/><Relationship Id="rId5" Type="http://schemas.openxmlformats.org/officeDocument/2006/relationships/image" Target="../media/image28.wmf"/><Relationship Id="rId10" Type="http://schemas.openxmlformats.org/officeDocument/2006/relationships/oleObject" Target="../embeddings/oleObject18.bin"/><Relationship Id="rId4" Type="http://schemas.openxmlformats.org/officeDocument/2006/relationships/oleObject" Target="../embeddings/oleObject15.bin"/><Relationship Id="rId9" Type="http://schemas.openxmlformats.org/officeDocument/2006/relationships/image" Target="../media/image30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34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33.wmf"/><Relationship Id="rId4" Type="http://schemas.openxmlformats.org/officeDocument/2006/relationships/oleObject" Target="../embeddings/oleObject20.bin"/><Relationship Id="rId9" Type="http://schemas.openxmlformats.org/officeDocument/2006/relationships/image" Target="../media/image28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36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27.bin"/><Relationship Id="rId10" Type="http://schemas.openxmlformats.org/officeDocument/2006/relationships/image" Target="../media/image42.wmf"/><Relationship Id="rId4" Type="http://schemas.openxmlformats.org/officeDocument/2006/relationships/image" Target="../media/image39.wmf"/><Relationship Id="rId9" Type="http://schemas.openxmlformats.org/officeDocument/2006/relationships/oleObject" Target="../embeddings/oleObject29.bin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43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oleObject" Target="../embeddings/oleObject5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2.bin"/><Relationship Id="rId12" Type="http://schemas.openxmlformats.org/officeDocument/2006/relationships/image" Target="../media/image9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0" Type="http://schemas.openxmlformats.org/officeDocument/2006/relationships/image" Target="../media/image8.wmf"/><Relationship Id="rId4" Type="http://schemas.openxmlformats.org/officeDocument/2006/relationships/image" Target="../media/image14.png"/><Relationship Id="rId9" Type="http://schemas.openxmlformats.org/officeDocument/2006/relationships/oleObject" Target="../embeddings/oleObject3.bin"/><Relationship Id="rId14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7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0" Type="http://schemas.openxmlformats.org/officeDocument/2006/relationships/image" Target="../media/image16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11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797362" y="3298784"/>
            <a:ext cx="8106426" cy="1969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800" b="0" dirty="0" smtClean="0">
                <a:latin typeface="黑体" pitchFamily="2" charset="-122"/>
                <a:ea typeface="黑体" pitchFamily="2" charset="-122"/>
              </a:rPr>
              <a:t>1.2</a:t>
            </a:r>
            <a:r>
              <a:rPr lang="en-US" altLang="zh-CN" sz="4800" b="0" dirty="0" smtClean="0">
                <a:latin typeface="黑体" pitchFamily="2" charset="-122"/>
                <a:ea typeface="黑体" pitchFamily="2" charset="-122"/>
              </a:rPr>
              <a:t>  </a:t>
            </a:r>
            <a:r>
              <a:rPr lang="zh-CN" altLang="en-US" sz="4800" b="0" dirty="0" smtClean="0">
                <a:latin typeface="黑体" pitchFamily="2" charset="-122"/>
                <a:ea typeface="黑体" pitchFamily="2" charset="-122"/>
              </a:rPr>
              <a:t>有理数及其大小比较</a:t>
            </a:r>
            <a:endParaRPr lang="en-US" altLang="zh-CN" sz="4800" b="0" dirty="0" smtClean="0">
              <a:latin typeface="黑体" pitchFamily="2" charset="-122"/>
              <a:ea typeface="黑体" pitchFamily="2" charset="-122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en-US" altLang="zh-CN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1.2.1  </a:t>
            </a:r>
            <a:r>
              <a:rPr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有理数的概念</a:t>
            </a:r>
            <a:r>
              <a:rPr lang="en-US" altLang="zh-CN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</a:t>
            </a:r>
            <a:endParaRPr lang="zh-CN" altLang="en-US" sz="4800" b="0" dirty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3142840" y="1798505"/>
            <a:ext cx="6760283" cy="1138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17" tIns="60958" rIns="121917" bIns="60958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en-US" sz="6600" b="0" dirty="0" err="1">
                <a:latin typeface="隶书" pitchFamily="49" charset="-122"/>
                <a:ea typeface="隶书" pitchFamily="49" charset="-122"/>
              </a:rPr>
              <a:t>第一章</a:t>
            </a:r>
            <a:r>
              <a:rPr lang="zh-CN" altLang="en-US" sz="6600" b="0" dirty="0">
                <a:latin typeface="隶书" pitchFamily="49" charset="-122"/>
                <a:ea typeface="隶书" pitchFamily="49" charset="-122"/>
              </a:rPr>
              <a:t>  </a:t>
            </a:r>
            <a:r>
              <a:rPr lang="en-US" altLang="en-US" sz="6600" b="0" dirty="0" err="1">
                <a:latin typeface="隶书" pitchFamily="49" charset="-122"/>
                <a:ea typeface="隶书" pitchFamily="49" charset="-122"/>
              </a:rPr>
              <a:t>有理数</a:t>
            </a:r>
            <a:endParaRPr lang="zh-CN" altLang="en-US" sz="6600" b="0" dirty="0">
              <a:latin typeface="隶书" pitchFamily="49" charset="-122"/>
              <a:ea typeface="隶书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4334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1028748" y="1331412"/>
            <a:ext cx="4761796" cy="615696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121917" tIns="60958" rIns="121917" bIns="60958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kern="0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有理数分类的几点注意</a:t>
            </a:r>
            <a:r>
              <a:rPr lang="zh-CN" altLang="en-U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：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028748" y="2028677"/>
            <a:ext cx="11087052" cy="160043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3200" b="1" kern="0" noProof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sz="3200" b="1" kern="0" noProof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zh-CN" altLang="en-US" sz="3200" b="1" kern="0" noProof="1">
                <a:latin typeface="Times New Roman" pitchFamily="18" charset="0"/>
                <a:cs typeface="Times New Roman" pitchFamily="18" charset="0"/>
              </a:rPr>
              <a:t>如                 能约分成整数的数_____(填“能”或“不能”)算做分数；</a:t>
            </a:r>
            <a:endParaRPr lang="zh-CN" altLang="en-US" sz="32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277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9091100"/>
              </p:ext>
            </p:extLst>
          </p:nvPr>
        </p:nvGraphicFramePr>
        <p:xfrm>
          <a:off x="2057356" y="2055810"/>
          <a:ext cx="1475125" cy="9357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7" name="Equation" r:id="rId3" imgW="698400" imgH="406080" progId="Equation.DSMT4">
                  <p:embed/>
                </p:oleObj>
              </mc:Choice>
              <mc:Fallback>
                <p:oleObj name="Equation" r:id="rId3" imgW="69840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356" y="2055810"/>
                        <a:ext cx="1475125" cy="93578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6903679" y="2173332"/>
            <a:ext cx="1071094" cy="615696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121917" tIns="60958" rIns="121917" bIns="60958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kern="0" noProof="1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不能</a:t>
            </a:r>
            <a:endParaRPr lang="zh-CN" altLang="en-US" sz="3200" b="1" kern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983895" y="3667905"/>
            <a:ext cx="7170260" cy="615696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121917" tIns="60958" rIns="121917" bIns="60958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3200" b="1" kern="0" noProof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3200" b="1" kern="0" noProof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zh-CN" altLang="en-US" sz="3200" b="1" kern="0" noProof="1">
                <a:latin typeface="Times New Roman" pitchFamily="18" charset="0"/>
                <a:cs typeface="Times New Roman" pitchFamily="18" charset="0"/>
              </a:rPr>
              <a:t>无限不循环小数不是有理数，如</a:t>
            </a:r>
            <a:r>
              <a:rPr lang="en-US" altLang="zh-CN" sz="3200" b="1" kern="0" noProof="1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zh-CN" altLang="en-US" sz="3200" b="1" kern="0" noProof="1">
                <a:latin typeface="Times New Roman" pitchFamily="18" charset="0"/>
                <a:cs typeface="Times New Roman" pitchFamily="18" charset="0"/>
              </a:rPr>
              <a:t>；</a:t>
            </a:r>
            <a:endParaRPr lang="en-US" altLang="zh-CN" sz="32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983895" y="4564562"/>
            <a:ext cx="8074237" cy="615696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121917" tIns="60958" rIns="121917" bIns="60958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kern="0" noProof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3200" b="1" kern="0" noProof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sz="3200" b="1" kern="0" noProof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zh-CN" altLang="en-US" sz="3200" b="1" kern="0" noProof="1">
                <a:latin typeface="Times New Roman" pitchFamily="18" charset="0"/>
                <a:cs typeface="Times New Roman" pitchFamily="18" charset="0"/>
              </a:rPr>
              <a:t>整数中除了正整数和负整数，还有</a:t>
            </a:r>
            <a:r>
              <a:rPr lang="en-US" altLang="zh-CN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_____.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7974773" y="4564562"/>
            <a:ext cx="453485" cy="615696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121917" tIns="60958" rIns="121917" bIns="60958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kern="0" noProof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zh-CN" altLang="en-US" sz="3200" b="1" kern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3533166" y="5679322"/>
            <a:ext cx="6020523" cy="615696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121917" tIns="60958" rIns="121917" bIns="60958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kern="0" noProof="1">
                <a:solidFill>
                  <a:srgbClr val="0000FF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有理数还有其他的分类方法吗？</a:t>
            </a:r>
            <a:endParaRPr lang="zh-CN" altLang="en-US" sz="32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533" y="5067050"/>
            <a:ext cx="1558921" cy="1559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265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ldLvl="0"/>
      <p:bldP spid="32773" grpId="0" bldLvl="0" animBg="1"/>
      <p:bldP spid="32774" grpId="0" bldLvl="0"/>
      <p:bldP spid="32775" grpId="0" bldLvl="0"/>
      <p:bldP spid="32776" grpId="0" bldLvl="0" animBg="1"/>
      <p:bldP spid="32777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文本框 17412"/>
          <p:cNvSpPr txBox="1">
            <a:spLocks noChangeArrowheads="1"/>
          </p:cNvSpPr>
          <p:nvPr/>
        </p:nvSpPr>
        <p:spPr bwMode="auto">
          <a:xfrm>
            <a:off x="2151725" y="3234788"/>
            <a:ext cx="2080413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有理数</a:t>
            </a:r>
          </a:p>
        </p:txBody>
      </p:sp>
      <p:sp>
        <p:nvSpPr>
          <p:cNvPr id="17414" name="矩形 17413"/>
          <p:cNvSpPr>
            <a:spLocks noChangeArrowheads="1"/>
          </p:cNvSpPr>
          <p:nvPr/>
        </p:nvSpPr>
        <p:spPr bwMode="auto">
          <a:xfrm>
            <a:off x="6225777" y="2067375"/>
            <a:ext cx="1477136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3200" b="1">
                <a:latin typeface="黑体" pitchFamily="49" charset="-122"/>
                <a:ea typeface="黑体" pitchFamily="49" charset="-122"/>
              </a:rPr>
              <a:t>正整数</a:t>
            </a:r>
          </a:p>
        </p:txBody>
      </p:sp>
      <p:sp>
        <p:nvSpPr>
          <p:cNvPr id="17415" name="矩形 17414"/>
          <p:cNvSpPr>
            <a:spLocks noChangeArrowheads="1"/>
          </p:cNvSpPr>
          <p:nvPr/>
        </p:nvSpPr>
        <p:spPr bwMode="auto">
          <a:xfrm>
            <a:off x="6180275" y="3866166"/>
            <a:ext cx="1477136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3200" b="1">
                <a:latin typeface="黑体" pitchFamily="49" charset="-122"/>
                <a:ea typeface="黑体" pitchFamily="49" charset="-122"/>
              </a:rPr>
              <a:t>负整数</a:t>
            </a:r>
          </a:p>
        </p:txBody>
      </p:sp>
      <p:sp>
        <p:nvSpPr>
          <p:cNvPr id="17416" name="矩形 17415"/>
          <p:cNvSpPr>
            <a:spLocks noChangeArrowheads="1"/>
          </p:cNvSpPr>
          <p:nvPr/>
        </p:nvSpPr>
        <p:spPr bwMode="auto">
          <a:xfrm>
            <a:off x="6180275" y="4729966"/>
            <a:ext cx="1477136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3200" b="1">
                <a:latin typeface="黑体" pitchFamily="49" charset="-122"/>
                <a:ea typeface="黑体" pitchFamily="49" charset="-122"/>
              </a:rPr>
              <a:t>负分数</a:t>
            </a:r>
          </a:p>
        </p:txBody>
      </p:sp>
      <p:sp>
        <p:nvSpPr>
          <p:cNvPr id="17417" name="左大括号 17416"/>
          <p:cNvSpPr>
            <a:spLocks/>
          </p:cNvSpPr>
          <p:nvPr/>
        </p:nvSpPr>
        <p:spPr bwMode="auto">
          <a:xfrm>
            <a:off x="3868273" y="2682135"/>
            <a:ext cx="213756" cy="2047831"/>
          </a:xfrm>
          <a:prstGeom prst="leftBrace">
            <a:avLst>
              <a:gd name="adj1" fmla="val 42543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 sz="3200" b="1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7418" name="文本框 17417"/>
          <p:cNvSpPr txBox="1">
            <a:spLocks noChangeArrowheads="1"/>
          </p:cNvSpPr>
          <p:nvPr/>
        </p:nvSpPr>
        <p:spPr bwMode="auto">
          <a:xfrm>
            <a:off x="4232137" y="2448067"/>
            <a:ext cx="1944963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正有理数</a:t>
            </a:r>
          </a:p>
        </p:txBody>
      </p:sp>
      <p:sp>
        <p:nvSpPr>
          <p:cNvPr id="17419" name="文本框 17418"/>
          <p:cNvSpPr txBox="1">
            <a:spLocks noChangeArrowheads="1"/>
          </p:cNvSpPr>
          <p:nvPr/>
        </p:nvSpPr>
        <p:spPr bwMode="auto">
          <a:xfrm>
            <a:off x="4232139" y="4175667"/>
            <a:ext cx="2016920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黑体" pitchFamily="49" charset="-122"/>
                <a:ea typeface="黑体" pitchFamily="49" charset="-122"/>
              </a:rPr>
              <a:t>负有理数</a:t>
            </a:r>
          </a:p>
        </p:txBody>
      </p:sp>
      <p:sp>
        <p:nvSpPr>
          <p:cNvPr id="17420" name="左大括号 17419"/>
          <p:cNvSpPr>
            <a:spLocks/>
          </p:cNvSpPr>
          <p:nvPr/>
        </p:nvSpPr>
        <p:spPr bwMode="auto">
          <a:xfrm>
            <a:off x="6083979" y="2279428"/>
            <a:ext cx="212910" cy="1167413"/>
          </a:xfrm>
          <a:prstGeom prst="leftBrace">
            <a:avLst>
              <a:gd name="adj1" fmla="val 49995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21917" tIns="60958" rIns="121917" bIns="60958" anchor="ctr"/>
          <a:lstStyle/>
          <a:p>
            <a:pPr algn="ctr"/>
            <a:endParaRPr lang="zh-CN" altLang="en-US" sz="3200" b="1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7421" name="左大括号 17420"/>
          <p:cNvSpPr>
            <a:spLocks/>
          </p:cNvSpPr>
          <p:nvPr/>
        </p:nvSpPr>
        <p:spPr bwMode="auto">
          <a:xfrm>
            <a:off x="6106201" y="4041407"/>
            <a:ext cx="141799" cy="1173628"/>
          </a:xfrm>
          <a:prstGeom prst="leftBrace">
            <a:avLst>
              <a:gd name="adj1" fmla="val 50098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 sz="3200" b="1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7423" name="矩形 17422"/>
          <p:cNvSpPr>
            <a:spLocks noChangeArrowheads="1"/>
          </p:cNvSpPr>
          <p:nvPr/>
        </p:nvSpPr>
        <p:spPr bwMode="auto">
          <a:xfrm>
            <a:off x="6225777" y="2990455"/>
            <a:ext cx="1477136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3200" b="1">
                <a:latin typeface="黑体" pitchFamily="49" charset="-122"/>
                <a:ea typeface="黑体" pitchFamily="49" charset="-122"/>
              </a:rPr>
              <a:t>正分数</a:t>
            </a:r>
          </a:p>
        </p:txBody>
      </p:sp>
      <p:sp>
        <p:nvSpPr>
          <p:cNvPr id="17428" name="文本框 17427"/>
          <p:cNvSpPr txBox="1">
            <a:spLocks noChangeArrowheads="1"/>
          </p:cNvSpPr>
          <p:nvPr/>
        </p:nvSpPr>
        <p:spPr bwMode="auto">
          <a:xfrm>
            <a:off x="4304095" y="3313983"/>
            <a:ext cx="575658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零</a:t>
            </a:r>
          </a:p>
        </p:txBody>
      </p:sp>
      <p:sp>
        <p:nvSpPr>
          <p:cNvPr id="3" name="剪去同侧角的矩形 2"/>
          <p:cNvSpPr/>
          <p:nvPr/>
        </p:nvSpPr>
        <p:spPr>
          <a:xfrm>
            <a:off x="804008" y="1843418"/>
            <a:ext cx="10985763" cy="3502243"/>
          </a:xfrm>
          <a:prstGeom prst="snip2SameRect">
            <a:avLst/>
          </a:prstGeom>
          <a:grpFill/>
          <a:ln>
            <a:solidFill>
              <a:schemeClr val="accent6">
                <a:lumMod val="75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0503" name="文本框 20502"/>
          <p:cNvSpPr txBox="1">
            <a:spLocks noChangeArrowheads="1"/>
          </p:cNvSpPr>
          <p:nvPr/>
        </p:nvSpPr>
        <p:spPr bwMode="auto">
          <a:xfrm>
            <a:off x="2234265" y="1535572"/>
            <a:ext cx="8220063" cy="61569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有理数按</a:t>
            </a:r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符号（正、负）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分类如下：</a:t>
            </a:r>
          </a:p>
        </p:txBody>
      </p:sp>
    </p:spTree>
    <p:extLst>
      <p:ext uri="{BB962C8B-B14F-4D97-AF65-F5344CB8AC3E}">
        <p14:creationId xmlns:p14="http://schemas.microsoft.com/office/powerpoint/2010/main" val="1848214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  <p:bldP spid="17414" grpId="0"/>
      <p:bldP spid="17415" grpId="0"/>
      <p:bldP spid="17416" grpId="0"/>
      <p:bldP spid="17418" grpId="0"/>
      <p:bldP spid="17419" grpId="0"/>
      <p:bldP spid="17420" grpId="0" bldLvl="0" animBg="1"/>
      <p:bldP spid="17423" grpId="0"/>
      <p:bldP spid="174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078936" y="1929845"/>
            <a:ext cx="10582378" cy="2223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注意 ：</a:t>
            </a:r>
            <a:r>
              <a:rPr lang="zh-CN" altLang="en-US" sz="3200" b="1" dirty="0">
                <a:latin typeface="宋体" pitchFamily="2" charset="-122"/>
              </a:rPr>
              <a:t>①分类的标准不同，结果也不同；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宋体" pitchFamily="2" charset="-122"/>
              </a:rPr>
              <a:t>       ②分类的结果应无遗漏、无重复；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宋体" pitchFamily="2" charset="-122"/>
              </a:rPr>
              <a:t>       ③零是整数，但零既不是正数，也不是负数.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9" t="10355" r="8139" b="5874"/>
          <a:stretch/>
        </p:blipFill>
        <p:spPr bwMode="auto">
          <a:xfrm>
            <a:off x="1239781" y="2745633"/>
            <a:ext cx="880420" cy="888087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4271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573430" y="1505537"/>
            <a:ext cx="11511475" cy="337476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121917" tIns="60958" rIns="121917" bIns="60958">
            <a:spAutoFit/>
          </a:bodyPr>
          <a:lstStyle/>
          <a:p>
            <a:pPr algn="ctr">
              <a:lnSpc>
                <a:spcPct val="140000"/>
              </a:lnSpc>
              <a:buFontTx/>
              <a:buNone/>
              <a:defRPr/>
            </a:pPr>
            <a:r>
              <a:rPr lang="zh-CN" altLang="en-US" sz="3200" b="1" kern="0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填一填</a:t>
            </a:r>
            <a:endParaRPr lang="zh-CN" altLang="en-US" sz="3200" b="1" kern="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黑体" panose="02010600030101010101" pitchFamily="2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3200" b="1" kern="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（1）既是分数又是负数的数是</a:t>
            </a:r>
            <a:r>
              <a:rPr lang="en-US" altLang="zh-CN" sz="37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_______</a:t>
            </a:r>
            <a:r>
              <a:rPr lang="zh-CN" altLang="en-US" sz="37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；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3200" b="1" kern="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（2）非负数包括</a:t>
            </a:r>
            <a:r>
              <a:rPr lang="en-US" altLang="zh-CN" sz="37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________</a:t>
            </a:r>
            <a:r>
              <a:rPr lang="zh-CN" altLang="en-US" sz="3200" b="1" kern="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和</a:t>
            </a:r>
            <a:r>
              <a:rPr lang="en-US" altLang="zh-CN" sz="37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_______</a:t>
            </a:r>
            <a:r>
              <a:rPr lang="zh-CN" altLang="en-US" sz="37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；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3200" b="1" kern="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（3）非正数包括</a:t>
            </a:r>
            <a:r>
              <a:rPr lang="en-US" altLang="zh-CN" sz="37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________</a:t>
            </a:r>
            <a:r>
              <a:rPr lang="zh-CN" altLang="en-US" sz="3200" b="1" kern="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和</a:t>
            </a:r>
            <a:r>
              <a:rPr lang="en-US" altLang="zh-CN" sz="37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_______</a:t>
            </a:r>
            <a:r>
              <a:rPr lang="zh-CN" altLang="en-US" sz="37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；</a:t>
            </a:r>
            <a:endParaRPr lang="zh-CN" altLang="en-US" sz="37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6329167" y="2361070"/>
            <a:ext cx="1599992" cy="615696"/>
          </a:xfrm>
          <a:prstGeom prst="rect">
            <a:avLst/>
          </a:prstGeom>
          <a:noFill/>
          <a:ln>
            <a:noFill/>
          </a:ln>
          <a:effectLst/>
        </p:spPr>
        <p:txBody>
          <a:bodyPr lIns="121917" tIns="60958" rIns="121917" bIns="60958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noProof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负分数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3885271" y="3272975"/>
            <a:ext cx="1676182" cy="615696"/>
          </a:xfrm>
          <a:prstGeom prst="rect">
            <a:avLst/>
          </a:prstGeom>
          <a:noFill/>
          <a:ln>
            <a:noFill/>
          </a:ln>
          <a:effectLst/>
        </p:spPr>
        <p:txBody>
          <a:bodyPr lIns="121917" tIns="60958" rIns="121917" bIns="60958">
            <a:spAutoFit/>
          </a:bodyPr>
          <a:lstStyle/>
          <a:p>
            <a:pPr algn="ctr">
              <a:buFontTx/>
              <a:buNone/>
              <a:defRPr/>
            </a:pPr>
            <a:r>
              <a:rPr lang="zh-CN" altLang="en-US" sz="3200" b="1" noProof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正数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 flipH="1">
            <a:off x="6733399" y="3272975"/>
            <a:ext cx="395764" cy="615696"/>
          </a:xfrm>
          <a:prstGeom prst="rect">
            <a:avLst/>
          </a:prstGeom>
          <a:noFill/>
          <a:ln>
            <a:noFill/>
          </a:ln>
          <a:effectLst/>
        </p:spPr>
        <p:txBody>
          <a:bodyPr lIns="121917" tIns="60958" rIns="121917" bIns="60958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华文新魏" panose="02010800040101010101" pitchFamily="2" charset="-122"/>
                <a:cs typeface="Times New Roman" pitchFamily="18" charset="0"/>
              </a:rPr>
              <a:t>0</a:t>
            </a:r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 flipH="1">
            <a:off x="6705360" y="4143774"/>
            <a:ext cx="395764" cy="615696"/>
          </a:xfrm>
          <a:prstGeom prst="rect">
            <a:avLst/>
          </a:prstGeom>
          <a:noFill/>
          <a:ln>
            <a:noFill/>
          </a:ln>
          <a:effectLst/>
        </p:spPr>
        <p:txBody>
          <a:bodyPr lIns="121917" tIns="60958" rIns="121917" bIns="60958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华文新魏" panose="02010800040101010101" pitchFamily="2" charset="-122"/>
                <a:cs typeface="Times New Roman" pitchFamily="18" charset="0"/>
              </a:rPr>
              <a:t>0</a:t>
            </a: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4170693" y="4139358"/>
            <a:ext cx="1701578" cy="61569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121917" tIns="60958" rIns="121917" bIns="60958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noProof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负数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pic>
        <p:nvPicPr>
          <p:cNvPr id="31762" name="Picture 18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87" t="16108" r="12950" b="13135"/>
          <a:stretch/>
        </p:blipFill>
        <p:spPr bwMode="auto">
          <a:xfrm>
            <a:off x="4723362" y="1395443"/>
            <a:ext cx="966022" cy="933668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5311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bldLvl="0" animBg="1"/>
      <p:bldP spid="36870" grpId="0" bldLvl="0" animBg="1"/>
      <p:bldP spid="36871" grpId="0" bldLvl="0" animBg="1"/>
      <p:bldP spid="36872" grpId="0" bldLvl="0" animBg="1"/>
      <p:bldP spid="36873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746223" y="2239279"/>
            <a:ext cx="10680671" cy="331167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40000"/>
              </a:lnSpc>
              <a:buFontTx/>
              <a:buNone/>
              <a:defRPr/>
            </a:pPr>
            <a:r>
              <a:rPr lang="zh-CN" altLang="en-US" sz="3200" b="1" kern="0" noProof="1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zh-CN" altLang="en-US" sz="3200" b="1" kern="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4）非负整数包括</a:t>
            </a:r>
            <a:r>
              <a:rPr lang="en-US" altLang="zh-CN" sz="37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________</a:t>
            </a:r>
            <a:r>
              <a:rPr lang="zh-CN" altLang="en-US" sz="3200" b="1" kern="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和</a:t>
            </a:r>
            <a:r>
              <a:rPr lang="en-US" altLang="zh-CN" sz="37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_______</a:t>
            </a:r>
            <a:r>
              <a:rPr lang="zh-CN" altLang="en-US" sz="37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；</a:t>
            </a:r>
            <a:endParaRPr lang="en-US" altLang="zh-CN" sz="37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140000"/>
              </a:lnSpc>
              <a:buFontTx/>
              <a:buNone/>
              <a:defRPr/>
            </a:pPr>
            <a:r>
              <a:rPr lang="zh-CN" altLang="en-US" sz="3200" b="1" kern="0" noProof="1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又</a:t>
            </a:r>
            <a:r>
              <a:rPr lang="zh-CN" altLang="en-US" sz="3200" b="1" kern="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称为</a:t>
            </a:r>
            <a:r>
              <a:rPr lang="en-US" altLang="zh-CN" sz="37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________</a:t>
            </a:r>
            <a:r>
              <a:rPr lang="zh-CN" altLang="en-US" sz="37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；</a:t>
            </a:r>
          </a:p>
          <a:p>
            <a:pPr>
              <a:lnSpc>
                <a:spcPct val="140000"/>
              </a:lnSpc>
              <a:buFontTx/>
              <a:buNone/>
              <a:defRPr/>
            </a:pPr>
            <a:r>
              <a:rPr lang="zh-CN" altLang="en-US" sz="3200" b="1" kern="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（5）非负分数包括</a:t>
            </a:r>
            <a:r>
              <a:rPr lang="en-US" altLang="zh-CN" sz="37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________</a:t>
            </a:r>
            <a:r>
              <a:rPr lang="zh-CN" altLang="en-US" sz="3200" b="1" kern="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和</a:t>
            </a:r>
            <a:r>
              <a:rPr lang="en-US" altLang="zh-CN" sz="37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_______</a:t>
            </a:r>
            <a:r>
              <a:rPr lang="zh-CN" altLang="en-US" sz="37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；</a:t>
            </a:r>
          </a:p>
          <a:p>
            <a:pPr>
              <a:lnSpc>
                <a:spcPct val="140000"/>
              </a:lnSpc>
              <a:buFontTx/>
              <a:buNone/>
              <a:defRPr/>
            </a:pPr>
            <a:r>
              <a:rPr lang="zh-CN" altLang="en-US" sz="3200" b="1" kern="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（6）非正分数包括</a:t>
            </a:r>
            <a:r>
              <a:rPr lang="en-US" altLang="zh-CN" sz="37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________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和</a:t>
            </a:r>
            <a:r>
              <a:rPr lang="en-US" altLang="zh-CN" sz="37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_______.</a:t>
            </a:r>
            <a:endParaRPr lang="zh-CN" altLang="en-US" sz="37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2328507" y="3207462"/>
            <a:ext cx="1704809" cy="61569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121917" tIns="60958" rIns="121917" bIns="60958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noProof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自然数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36876" name="Text Box 12"/>
          <p:cNvSpPr txBox="1">
            <a:spLocks noChangeArrowheads="1"/>
          </p:cNvSpPr>
          <p:nvPr/>
        </p:nvSpPr>
        <p:spPr bwMode="auto">
          <a:xfrm>
            <a:off x="4561677" y="2417909"/>
            <a:ext cx="1676182" cy="615696"/>
          </a:xfrm>
          <a:prstGeom prst="rect">
            <a:avLst/>
          </a:prstGeom>
          <a:noFill/>
          <a:ln>
            <a:noFill/>
          </a:ln>
          <a:effectLst/>
        </p:spPr>
        <p:txBody>
          <a:bodyPr lIns="121917" tIns="60958" rIns="121917" bIns="60958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noProof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正整数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36877" name="Text Box 13"/>
          <p:cNvSpPr txBox="1">
            <a:spLocks noChangeArrowheads="1"/>
          </p:cNvSpPr>
          <p:nvPr/>
        </p:nvSpPr>
        <p:spPr bwMode="auto">
          <a:xfrm flipH="1">
            <a:off x="7321306" y="2417909"/>
            <a:ext cx="395766" cy="615696"/>
          </a:xfrm>
          <a:prstGeom prst="rect">
            <a:avLst/>
          </a:prstGeom>
          <a:noFill/>
          <a:ln>
            <a:noFill/>
          </a:ln>
          <a:effectLst/>
        </p:spPr>
        <p:txBody>
          <a:bodyPr lIns="121917" tIns="60958" rIns="121917" bIns="60958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华文新魏" panose="02010800040101010101" pitchFamily="2" charset="-122"/>
                <a:cs typeface="Times New Roman" pitchFamily="18" charset="0"/>
              </a:rPr>
              <a:t>0</a:t>
            </a:r>
          </a:p>
        </p:txBody>
      </p:sp>
      <p:sp>
        <p:nvSpPr>
          <p:cNvPr id="36878" name="Text Box 14"/>
          <p:cNvSpPr txBox="1">
            <a:spLocks noChangeArrowheads="1"/>
          </p:cNvSpPr>
          <p:nvPr/>
        </p:nvSpPr>
        <p:spPr bwMode="auto">
          <a:xfrm>
            <a:off x="4734756" y="4014793"/>
            <a:ext cx="1066661" cy="615696"/>
          </a:xfrm>
          <a:prstGeom prst="rect">
            <a:avLst/>
          </a:prstGeom>
          <a:noFill/>
          <a:ln>
            <a:noFill/>
          </a:ln>
          <a:effectLst/>
        </p:spPr>
        <p:txBody>
          <a:bodyPr lIns="121917" tIns="60958" rIns="121917" bIns="60958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noProof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整数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36879" name="Text Box 15"/>
          <p:cNvSpPr txBox="1">
            <a:spLocks noChangeArrowheads="1"/>
          </p:cNvSpPr>
          <p:nvPr/>
        </p:nvSpPr>
        <p:spPr bwMode="auto">
          <a:xfrm>
            <a:off x="6750770" y="4026735"/>
            <a:ext cx="1676182" cy="615696"/>
          </a:xfrm>
          <a:prstGeom prst="rect">
            <a:avLst/>
          </a:prstGeom>
          <a:noFill/>
          <a:ln>
            <a:noFill/>
          </a:ln>
          <a:effectLst/>
        </p:spPr>
        <p:txBody>
          <a:bodyPr lIns="121917" tIns="60958" rIns="121917" bIns="60958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noProof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正分数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36880" name="Text Box 16"/>
          <p:cNvSpPr txBox="1">
            <a:spLocks noChangeArrowheads="1"/>
          </p:cNvSpPr>
          <p:nvPr/>
        </p:nvSpPr>
        <p:spPr bwMode="auto">
          <a:xfrm>
            <a:off x="4734755" y="4806637"/>
            <a:ext cx="1066661" cy="615696"/>
          </a:xfrm>
          <a:prstGeom prst="rect">
            <a:avLst/>
          </a:prstGeom>
          <a:noFill/>
          <a:ln>
            <a:noFill/>
          </a:ln>
          <a:effectLst/>
        </p:spPr>
        <p:txBody>
          <a:bodyPr lIns="121917" tIns="60958" rIns="121917" bIns="60958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noProof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整数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36881" name="Text Box 17"/>
          <p:cNvSpPr txBox="1">
            <a:spLocks noChangeArrowheads="1"/>
          </p:cNvSpPr>
          <p:nvPr/>
        </p:nvSpPr>
        <p:spPr bwMode="auto">
          <a:xfrm>
            <a:off x="6750770" y="4797434"/>
            <a:ext cx="1676182" cy="615696"/>
          </a:xfrm>
          <a:prstGeom prst="rect">
            <a:avLst/>
          </a:prstGeom>
          <a:noFill/>
          <a:ln>
            <a:noFill/>
          </a:ln>
          <a:effectLst/>
        </p:spPr>
        <p:txBody>
          <a:bodyPr lIns="121917" tIns="60958" rIns="121917" bIns="60958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noProof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负分数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pic>
        <p:nvPicPr>
          <p:cNvPr id="16" name="Picture 18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87" t="16108" r="12950" b="13135"/>
          <a:stretch/>
        </p:blipFill>
        <p:spPr bwMode="auto">
          <a:xfrm>
            <a:off x="4723362" y="1395443"/>
            <a:ext cx="966022" cy="933668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5879728" y="1511989"/>
            <a:ext cx="1420582" cy="7005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40000"/>
              </a:lnSpc>
              <a:buFontTx/>
              <a:buNone/>
              <a:defRPr/>
            </a:pPr>
            <a:r>
              <a:rPr lang="zh-CN" altLang="en-US" sz="3200" b="1" kern="0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填一填</a:t>
            </a:r>
            <a:endParaRPr lang="zh-CN" altLang="en-US" sz="3200" b="1" kern="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黑体" panose="02010600030101010101" pitchFamily="2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236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8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4" grpId="0" bldLvl="0" animBg="1"/>
      <p:bldP spid="36876" grpId="0" bldLvl="0" animBg="1"/>
      <p:bldP spid="36877" grpId="0" bldLvl="0" animBg="1"/>
      <p:bldP spid="36878" grpId="0" bldLvl="0" animBg="1"/>
      <p:bldP spid="36879" grpId="0" bldLvl="0" animBg="1"/>
      <p:bldP spid="36880" grpId="0" bldLvl="0" animBg="1"/>
      <p:bldP spid="36881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文本框 64519"/>
          <p:cNvSpPr txBox="1">
            <a:spLocks noChangeArrowheads="1"/>
          </p:cNvSpPr>
          <p:nvPr/>
        </p:nvSpPr>
        <p:spPr bwMode="auto">
          <a:xfrm>
            <a:off x="1690947" y="2058098"/>
            <a:ext cx="10089894" cy="4260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Arial" pitchFamily="34" charset="0"/>
              </a:rPr>
              <a:t>例</a:t>
            </a:r>
            <a:r>
              <a:rPr lang="en-US" altLang="zh-CN" sz="3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Arial" pitchFamily="34" charset="0"/>
              </a:rPr>
              <a:t>1</a:t>
            </a:r>
            <a:r>
              <a:rPr lang="zh-CN" altLang="en-US" sz="3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Arial" pitchFamily="34" charset="0"/>
              </a:rPr>
              <a:t> </a:t>
            </a: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下列说法：</a:t>
            </a:r>
          </a:p>
          <a:p>
            <a:pPr>
              <a:lnSpc>
                <a:spcPct val="14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①</a:t>
            </a:r>
            <a:r>
              <a:rPr lang="en-US" altLang="zh-CN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0</a:t>
            </a: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是整数；                          ②</a:t>
            </a:r>
            <a:r>
              <a:rPr lang="en-US" altLang="zh-CN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       </a:t>
            </a: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是负分数；</a:t>
            </a:r>
          </a:p>
          <a:p>
            <a:pPr>
              <a:lnSpc>
                <a:spcPct val="14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③</a:t>
            </a:r>
            <a:r>
              <a:rPr lang="en-US" altLang="zh-CN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4.2</a:t>
            </a: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不是正数；                   ④自然数一定是正数；</a:t>
            </a:r>
          </a:p>
          <a:p>
            <a:pPr>
              <a:lnSpc>
                <a:spcPct val="14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⑤负分数一定是负有理数</a:t>
            </a:r>
            <a:r>
              <a:rPr lang="en-US" altLang="zh-CN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.</a:t>
            </a:r>
          </a:p>
          <a:p>
            <a:pPr>
              <a:lnSpc>
                <a:spcPct val="14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其中正确的有（       ）</a:t>
            </a:r>
            <a:endParaRPr lang="en-US" altLang="zh-CN" sz="3200" b="1" dirty="0">
              <a:solidFill>
                <a:srgbClr val="00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  <a:sym typeface="宋体" pitchFamily="2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   </a:t>
            </a:r>
            <a:r>
              <a:rPr lang="en-US" altLang="zh-CN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A</a:t>
            </a: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．</a:t>
            </a:r>
            <a:r>
              <a:rPr lang="en-US" altLang="zh-CN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1</a:t>
            </a: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个          </a:t>
            </a:r>
            <a:r>
              <a:rPr lang="en-US" altLang="zh-CN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B</a:t>
            </a: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．</a:t>
            </a:r>
            <a:r>
              <a:rPr lang="en-US" altLang="zh-CN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2</a:t>
            </a: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个	    </a:t>
            </a:r>
            <a:r>
              <a:rPr lang="en-US" altLang="zh-CN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C</a:t>
            </a: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．</a:t>
            </a:r>
            <a:r>
              <a:rPr lang="en-US" altLang="zh-CN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3</a:t>
            </a: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个	       </a:t>
            </a:r>
            <a:r>
              <a:rPr lang="zh-CN" altLang="en-US" sz="3200" b="1" dirty="0" smtClean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 </a:t>
            </a: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D</a:t>
            </a: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．</a:t>
            </a:r>
            <a:r>
              <a:rPr lang="en-US" altLang="zh-CN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4</a:t>
            </a: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个</a:t>
            </a:r>
          </a:p>
        </p:txBody>
      </p:sp>
      <p:sp>
        <p:nvSpPr>
          <p:cNvPr id="64522" name="文本框 64521"/>
          <p:cNvSpPr txBox="1">
            <a:spLocks noChangeArrowheads="1"/>
          </p:cNvSpPr>
          <p:nvPr/>
        </p:nvSpPr>
        <p:spPr bwMode="auto">
          <a:xfrm>
            <a:off x="4778825" y="4873608"/>
            <a:ext cx="573543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C</a:t>
            </a:r>
          </a:p>
        </p:txBody>
      </p:sp>
      <p:graphicFrame>
        <p:nvGraphicFramePr>
          <p:cNvPr id="3277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5076535"/>
              </p:ext>
            </p:extLst>
          </p:nvPr>
        </p:nvGraphicFramePr>
        <p:xfrm>
          <a:off x="7160760" y="2650900"/>
          <a:ext cx="698644" cy="9362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0" name="Equation" r:id="rId4" imgW="330120" imgH="406080" progId="Equation.DSMT4">
                  <p:embed/>
                </p:oleObj>
              </mc:Choice>
              <mc:Fallback>
                <p:oleObj name="Equation" r:id="rId4" imgW="33012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0760" y="2650900"/>
                        <a:ext cx="698644" cy="9362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3378099" y="1328571"/>
            <a:ext cx="6371187" cy="630942"/>
            <a:chOff x="706153" y="536788"/>
            <a:chExt cx="4779012" cy="473097"/>
          </a:xfrm>
        </p:grpSpPr>
        <p:sp>
          <p:nvSpPr>
            <p:cNvPr id="32784" name="文本框 2"/>
            <p:cNvSpPr txBox="1">
              <a:spLocks noChangeArrowheads="1"/>
            </p:cNvSpPr>
            <p:nvPr/>
          </p:nvSpPr>
          <p:spPr bwMode="auto">
            <a:xfrm>
              <a:off x="2874495" y="571405"/>
              <a:ext cx="2610670" cy="438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200" b="1" dirty="0"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有理数分类的能力</a:t>
              </a:r>
            </a:p>
          </p:txBody>
        </p:sp>
        <p:grpSp>
          <p:nvGrpSpPr>
            <p:cNvPr id="22" name="组合 6"/>
            <p:cNvGrpSpPr>
              <a:grpSpLocks/>
            </p:cNvGrpSpPr>
            <p:nvPr/>
          </p:nvGrpSpPr>
          <p:grpSpPr bwMode="auto">
            <a:xfrm>
              <a:off x="706153" y="536788"/>
              <a:ext cx="2274656" cy="473097"/>
              <a:chOff x="402069" y="545931"/>
              <a:chExt cx="2273908" cy="473406"/>
            </a:xfrm>
          </p:grpSpPr>
          <p:grpSp>
            <p:nvGrpSpPr>
              <p:cNvPr id="23" name="组合 5"/>
              <p:cNvGrpSpPr>
                <a:grpSpLocks/>
              </p:cNvGrpSpPr>
              <p:nvPr/>
            </p:nvGrpSpPr>
            <p:grpSpPr bwMode="auto">
              <a:xfrm>
                <a:off x="468915" y="591581"/>
                <a:ext cx="1816898" cy="426248"/>
                <a:chOff x="2177651" y="-557614"/>
                <a:chExt cx="1816898" cy="426248"/>
              </a:xfrm>
            </p:grpSpPr>
            <p:sp>
              <p:nvSpPr>
                <p:cNvPr id="25" name="椭圆 24"/>
                <p:cNvSpPr/>
                <p:nvPr/>
              </p:nvSpPr>
              <p:spPr>
                <a:xfrm>
                  <a:off x="2177459" y="-557354"/>
                  <a:ext cx="426897" cy="425725"/>
                </a:xfrm>
                <a:prstGeom prst="ellipse">
                  <a:avLst/>
                </a:prstGeom>
                <a:solidFill>
                  <a:srgbClr val="00B9FA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defTabSz="1219170">
                    <a:defRPr/>
                  </a:pPr>
                  <a:endParaRPr kumimoji="1" lang="zh-CN" altLang="en-US" sz="2400" b="1" kern="0" dirty="0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26" name="椭圆 25"/>
                <p:cNvSpPr/>
                <p:nvPr/>
              </p:nvSpPr>
              <p:spPr>
                <a:xfrm>
                  <a:off x="2507550" y="-557354"/>
                  <a:ext cx="426897" cy="425725"/>
                </a:xfrm>
                <a:prstGeom prst="ellipse">
                  <a:avLst/>
                </a:prstGeom>
                <a:solidFill>
                  <a:srgbClr val="00B9FA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defTabSz="1219170">
                    <a:defRPr/>
                  </a:pPr>
                  <a:endParaRPr kumimoji="1" lang="zh-CN" altLang="en-US" sz="2400" b="1" kern="0" dirty="0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32" name="椭圆 31"/>
                <p:cNvSpPr/>
                <p:nvPr/>
              </p:nvSpPr>
              <p:spPr>
                <a:xfrm>
                  <a:off x="2837642" y="-557354"/>
                  <a:ext cx="426897" cy="425725"/>
                </a:xfrm>
                <a:prstGeom prst="ellipse">
                  <a:avLst/>
                </a:prstGeom>
                <a:solidFill>
                  <a:srgbClr val="00B9FA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defTabSz="1219170">
                    <a:defRPr/>
                  </a:pPr>
                  <a:endParaRPr kumimoji="1" lang="zh-CN" altLang="en-US" sz="2400" b="1" kern="0" dirty="0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33" name="椭圆 32"/>
                <p:cNvSpPr/>
                <p:nvPr/>
              </p:nvSpPr>
              <p:spPr>
                <a:xfrm>
                  <a:off x="3167733" y="-557354"/>
                  <a:ext cx="426897" cy="425725"/>
                </a:xfrm>
                <a:prstGeom prst="ellipse">
                  <a:avLst/>
                </a:prstGeom>
                <a:solidFill>
                  <a:srgbClr val="00B9FA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defTabSz="1219170">
                    <a:defRPr/>
                  </a:pPr>
                  <a:endParaRPr kumimoji="1" lang="zh-CN" altLang="en-US" sz="2400" b="1" kern="0" dirty="0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34" name="椭圆 33"/>
                <p:cNvSpPr/>
                <p:nvPr/>
              </p:nvSpPr>
              <p:spPr>
                <a:xfrm>
                  <a:off x="3567652" y="-557354"/>
                  <a:ext cx="426897" cy="425725"/>
                </a:xfrm>
                <a:prstGeom prst="ellipse">
                  <a:avLst/>
                </a:prstGeom>
                <a:solidFill>
                  <a:srgbClr val="99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defTabSz="1219170">
                    <a:defRPr/>
                  </a:pPr>
                  <a:endParaRPr kumimoji="1" lang="zh-CN" altLang="en-US" sz="2400" b="1" kern="0" dirty="0">
                    <a:solidFill>
                      <a:srgbClr val="9966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</p:grpSp>
          <p:sp>
            <p:nvSpPr>
              <p:cNvPr id="24" name="文本框 11"/>
              <p:cNvSpPr txBox="1">
                <a:spLocks noChangeArrowheads="1"/>
              </p:cNvSpPr>
              <p:nvPr/>
            </p:nvSpPr>
            <p:spPr bwMode="auto">
              <a:xfrm>
                <a:off x="402069" y="545931"/>
                <a:ext cx="2273908" cy="4734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defTabSz="1219170">
                  <a:defRPr/>
                </a:pPr>
                <a:r>
                  <a:rPr lang="zh-CN" altLang="en-US" sz="3500" b="1" kern="0" dirty="0">
                    <a:solidFill>
                      <a:prstClr val="white"/>
                    </a:solidFill>
                    <a:latin typeface="Times New Roman" pitchFamily="18" charset="0"/>
                    <a:cs typeface="Times New Roman" pitchFamily="18" charset="0"/>
                  </a:rPr>
                  <a:t>素养考点  </a:t>
                </a:r>
                <a:r>
                  <a:rPr lang="en-US" altLang="zh-CN" sz="3500" b="1" kern="0" dirty="0">
                    <a:solidFill>
                      <a:prstClr val="white"/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zh-CN" altLang="en-US" sz="3500" b="1" kern="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7756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1911058" y="4427018"/>
            <a:ext cx="10448624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如果一个数不是负数，那么这数可能是__________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  <a:endParaRPr lang="zh-CN" altLang="en-US" sz="3200" b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1923248" y="5334612"/>
            <a:ext cx="10664496" cy="610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4572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4572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4572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4572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99000"/>
              </a:lnSpc>
              <a:spcBef>
                <a:spcPct val="50000"/>
              </a:spcBef>
              <a:buClr>
                <a:srgbClr val="808080"/>
              </a:buClr>
            </a:pP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如果一个数不是正数，那么这个数可能是__________.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9044998" y="4399748"/>
            <a:ext cx="2994693" cy="610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4572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4572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4572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4572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99000"/>
              </a:lnSpc>
              <a:spcBef>
                <a:spcPct val="50000"/>
              </a:spcBef>
              <a:buClr>
                <a:srgbClr val="808080"/>
              </a:buClr>
            </a:pP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正数或零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9494001" y="5321157"/>
            <a:ext cx="2224594" cy="61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defPPr>
              <a:defRPr lang="zh-CN"/>
            </a:defPPr>
            <a:lvl1pPr defTabSz="457200">
              <a:lnSpc>
                <a:spcPct val="99000"/>
              </a:lnSpc>
              <a:spcBef>
                <a:spcPct val="50000"/>
              </a:spcBef>
              <a:buClr>
                <a:srgbClr val="808080"/>
              </a:buClr>
              <a:defRPr sz="2400" b="1">
                <a:solidFill>
                  <a:srgbClr val="FF0000"/>
                </a:solidFill>
                <a:latin typeface="仿宋" pitchFamily="49" charset="-122"/>
                <a:ea typeface="仿宋" pitchFamily="49" charset="-122"/>
              </a:defRPr>
            </a:lvl1pPr>
            <a:lvl2pPr defTabSz="457200"/>
            <a:lvl3pPr defTabSz="457200"/>
            <a:lvl4pPr defTabSz="457200"/>
            <a:lvl5pPr defTabSz="457200"/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lvl9pPr>
          </a:lstStyle>
          <a:p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负数或零</a:t>
            </a:r>
          </a:p>
        </p:txBody>
      </p:sp>
      <p:sp>
        <p:nvSpPr>
          <p:cNvPr id="33799" name="Text Box 9"/>
          <p:cNvSpPr txBox="1">
            <a:spLocks noChangeArrowheads="1"/>
          </p:cNvSpPr>
          <p:nvPr/>
        </p:nvSpPr>
        <p:spPr bwMode="auto">
          <a:xfrm>
            <a:off x="1866106" y="1378118"/>
            <a:ext cx="10074022" cy="283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3200" b="1" dirty="0" err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下面关于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“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0”的说法正确的是  （      ）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.是正数，也是有理数        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B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.是整数，但不是自然数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C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.不是正数，但是自然数     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D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.不是整数，但是有理数</a:t>
            </a:r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7949643" y="1532672"/>
            <a:ext cx="1219041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33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C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9" t="20674" r="18148" b="21666"/>
          <a:stretch/>
        </p:blipFill>
        <p:spPr>
          <a:xfrm>
            <a:off x="1008071" y="1422918"/>
            <a:ext cx="858035" cy="870548"/>
          </a:xfrm>
          <a:prstGeom prst="ellipse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9" t="20674" r="18148" b="21666"/>
          <a:stretch/>
        </p:blipFill>
        <p:spPr>
          <a:xfrm>
            <a:off x="995881" y="4263627"/>
            <a:ext cx="930648" cy="944221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61593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/>
      <p:bldP spid="37893" grpId="0"/>
      <p:bldP spid="3789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1311882" y="1789636"/>
            <a:ext cx="10433152" cy="3996992"/>
          </a:xfrm>
          <a:prstGeom prst="rect">
            <a:avLst/>
          </a:prstGeom>
          <a:noFill/>
          <a:ln w="28575" cmpd="sng">
            <a:solidFill>
              <a:srgbClr val="00B05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5600"/>
              </a:spcBef>
            </a:pPr>
            <a:endParaRPr lang="en-US" altLang="zh-CN" sz="3200" b="1" dirty="0">
              <a:latin typeface="+mn-lt"/>
            </a:endParaRPr>
          </a:p>
          <a:p>
            <a:pPr marL="457189" indent="-457189">
              <a:lnSpc>
                <a:spcPct val="120000"/>
              </a:lnSpc>
              <a:spcBef>
                <a:spcPts val="1600"/>
              </a:spcBef>
              <a:buFont typeface="Wingdings" pitchFamily="2" charset="2"/>
              <a:buChar char="u"/>
            </a:pPr>
            <a:r>
              <a:rPr lang="zh-CN" altLang="en-US" sz="3200" b="1" dirty="0">
                <a:latin typeface="Times New Roman" pitchFamily="18" charset="0"/>
              </a:rPr>
              <a:t>小学里学过的数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</a:rPr>
              <a:t>除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</a:rPr>
              <a:t>0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</a:rPr>
              <a:t>外都是正数</a:t>
            </a:r>
            <a:r>
              <a:rPr lang="zh-CN" altLang="en-US" sz="3200" b="1" dirty="0">
                <a:latin typeface="Times New Roman" pitchFamily="18" charset="0"/>
              </a:rPr>
              <a:t>；正数前面添上“－”号的数是负数；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</a:rPr>
              <a:t>0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</a:rPr>
              <a:t>既不是正数，也不是负数</a:t>
            </a:r>
            <a:r>
              <a:rPr lang="zh-CN" altLang="en-US" sz="3200" b="1" dirty="0">
                <a:latin typeface="Times New Roman" pitchFamily="18" charset="0"/>
              </a:rPr>
              <a:t>，它表示正数、负数的界限</a:t>
            </a:r>
            <a:r>
              <a:rPr lang="en-US" altLang="zh-CN" sz="3200" b="1" dirty="0">
                <a:latin typeface="Times New Roman" pitchFamily="18" charset="0"/>
              </a:rPr>
              <a:t>.</a:t>
            </a:r>
          </a:p>
          <a:p>
            <a:pPr marL="457189" indent="-457189">
              <a:lnSpc>
                <a:spcPct val="120000"/>
              </a:lnSpc>
              <a:spcBef>
                <a:spcPct val="50000"/>
              </a:spcBef>
              <a:buFont typeface="Wingdings" pitchFamily="2" charset="2"/>
              <a:buChar char="u"/>
            </a:pPr>
            <a:r>
              <a:rPr lang="zh-CN" altLang="en-US" sz="3200" b="1" dirty="0">
                <a:latin typeface="Times New Roman" pitchFamily="18" charset="0"/>
              </a:rPr>
              <a:t>有理数的分类方法不是唯一的，可以按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</a:rPr>
              <a:t>整数</a:t>
            </a:r>
            <a:r>
              <a:rPr lang="zh-CN" altLang="en-US" sz="3200" b="1" dirty="0">
                <a:latin typeface="Times New Roman" pitchFamily="18" charset="0"/>
              </a:rPr>
              <a:t>和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</a:rPr>
              <a:t>分数</a:t>
            </a:r>
            <a:r>
              <a:rPr lang="zh-CN" altLang="en-US" sz="3200" b="1" dirty="0">
                <a:latin typeface="Times New Roman" pitchFamily="18" charset="0"/>
              </a:rPr>
              <a:t>分成两大类，也可以按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</a:rPr>
              <a:t>正有理数</a:t>
            </a:r>
            <a:r>
              <a:rPr lang="zh-CN" altLang="en-US" sz="3200" b="1" dirty="0">
                <a:latin typeface="Times New Roman" pitchFamily="18" charset="0"/>
              </a:rPr>
              <a:t>、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</a:rPr>
              <a:t>零</a:t>
            </a:r>
            <a:r>
              <a:rPr lang="zh-CN" altLang="en-US" sz="3200" b="1" dirty="0">
                <a:latin typeface="Times New Roman" pitchFamily="18" charset="0"/>
              </a:rPr>
              <a:t>、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</a:rPr>
              <a:t>负有理数</a:t>
            </a:r>
            <a:r>
              <a:rPr lang="zh-CN" altLang="en-US" sz="3200" b="1" dirty="0">
                <a:latin typeface="Times New Roman" pitchFamily="18" charset="0"/>
              </a:rPr>
              <a:t>分成三大类</a:t>
            </a:r>
            <a:r>
              <a:rPr lang="en-US" altLang="zh-CN" sz="3200" b="1" dirty="0" smtClean="0">
                <a:latin typeface="Times New Roman" pitchFamily="18" charset="0"/>
              </a:rPr>
              <a:t>.</a:t>
            </a:r>
            <a:endParaRPr lang="zh-CN" altLang="en-US" sz="3200" b="1" dirty="0">
              <a:latin typeface="Times New Roman" pitchFamily="18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491663" y="1357738"/>
            <a:ext cx="3253394" cy="863799"/>
            <a:chOff x="3131762" y="248416"/>
            <a:chExt cx="2440363" cy="647699"/>
          </a:xfrm>
        </p:grpSpPr>
        <p:sp>
          <p:nvSpPr>
            <p:cNvPr id="11" name="圆角矩形 10"/>
            <p:cNvSpPr/>
            <p:nvPr/>
          </p:nvSpPr>
          <p:spPr>
            <a:xfrm>
              <a:off x="3343275" y="334907"/>
              <a:ext cx="2228850" cy="474718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b="1" dirty="0">
                  <a:solidFill>
                    <a:schemeClr val="tx1"/>
                  </a:solidFill>
                  <a:latin typeface="黑体" pitchFamily="49" charset="-122"/>
                  <a:ea typeface="黑体" pitchFamily="49" charset="-122"/>
                </a:rPr>
                <a:t>  归纳总结</a:t>
              </a: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860" t="22977" r="30278" b="33898"/>
            <a:stretch/>
          </p:blipFill>
          <p:spPr>
            <a:xfrm>
              <a:off x="3131762" y="248416"/>
              <a:ext cx="687763" cy="647699"/>
            </a:xfrm>
            <a:prstGeom prst="round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49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831356" y="2115913"/>
            <a:ext cx="6817646" cy="615696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121917" tIns="60958" rIns="121917" bIns="60958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kern="0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例</a:t>
            </a:r>
            <a:r>
              <a:rPr lang="en-US" altLang="zh-CN" sz="3200" b="1" kern="0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2 </a:t>
            </a:r>
            <a:r>
              <a:rPr lang="zh-CN" altLang="en-US" sz="3200" b="1" kern="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把下列各数填在相应的集合中：</a:t>
            </a:r>
            <a:endParaRPr lang="zh-CN" altLang="en-US" sz="37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graphicFrame>
        <p:nvGraphicFramePr>
          <p:cNvPr id="3789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318820"/>
              </p:ext>
            </p:extLst>
          </p:nvPr>
        </p:nvGraphicFramePr>
        <p:xfrm>
          <a:off x="1452952" y="2600740"/>
          <a:ext cx="8374559" cy="967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3" name="Equation" r:id="rId4" imgW="3276360" imgH="406080" progId="Equation.DSMT4">
                  <p:embed/>
                </p:oleObj>
              </mc:Choice>
              <mc:Fallback>
                <p:oleObj name="Equation" r:id="rId4" imgW="327636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2952" y="2600740"/>
                        <a:ext cx="8374559" cy="9675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573722" y="3392557"/>
            <a:ext cx="12136775" cy="268380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30000"/>
              </a:lnSpc>
              <a:buFontTx/>
              <a:buNone/>
              <a:defRPr/>
            </a:pPr>
            <a:r>
              <a:rPr lang="zh-CN" altLang="en-US" sz="3200" b="1" kern="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正数集合：{ </a:t>
            </a:r>
            <a:r>
              <a:rPr lang="en-US" altLang="zh-CN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                                                           </a:t>
            </a:r>
            <a:r>
              <a:rPr lang="zh-CN" altLang="en-US" sz="3200" b="1" kern="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}；</a:t>
            </a:r>
            <a:endParaRPr lang="zh-CN" altLang="en-US" sz="32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130000"/>
              </a:lnSpc>
              <a:buFontTx/>
              <a:buNone/>
              <a:defRPr/>
            </a:pPr>
            <a:r>
              <a:rPr lang="zh-CN" altLang="en-US" sz="3200" b="1" kern="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负数集合：{ </a:t>
            </a:r>
            <a:r>
              <a:rPr lang="en-US" altLang="zh-CN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                                                           </a:t>
            </a:r>
            <a:r>
              <a:rPr lang="zh-CN" altLang="en-US" sz="3200" b="1" kern="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}；</a:t>
            </a:r>
            <a:endParaRPr lang="zh-CN" altLang="en-US" sz="32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130000"/>
              </a:lnSpc>
              <a:buFontTx/>
              <a:buNone/>
              <a:defRPr/>
            </a:pPr>
            <a:r>
              <a:rPr lang="zh-CN" altLang="en-US" sz="3200" b="1" kern="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分数集合：{ </a:t>
            </a:r>
            <a:r>
              <a:rPr lang="en-US" altLang="zh-CN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                                                           </a:t>
            </a:r>
            <a:r>
              <a:rPr lang="zh-CN" altLang="en-US" sz="3200" b="1" kern="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}；</a:t>
            </a:r>
            <a:endParaRPr lang="zh-CN" altLang="en-US" sz="32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130000"/>
              </a:lnSpc>
              <a:buFontTx/>
              <a:buNone/>
              <a:defRPr/>
            </a:pPr>
            <a:r>
              <a:rPr lang="zh-CN" altLang="en-US" sz="3200" b="1" kern="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整数集合：{ </a:t>
            </a:r>
            <a:r>
              <a:rPr lang="en-US" altLang="zh-CN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                                                           </a:t>
            </a:r>
            <a:r>
              <a:rPr lang="zh-CN" altLang="en-US" sz="3200" b="1" kern="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}</a:t>
            </a:r>
            <a:r>
              <a:rPr lang="zh-CN" altLang="en-US" sz="3200" b="1" kern="0" noProof="1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；</a:t>
            </a:r>
          </a:p>
        </p:txBody>
      </p:sp>
      <p:graphicFrame>
        <p:nvGraphicFramePr>
          <p:cNvPr id="4710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0089454"/>
              </p:ext>
            </p:extLst>
          </p:nvPr>
        </p:nvGraphicFramePr>
        <p:xfrm>
          <a:off x="3103738" y="3324809"/>
          <a:ext cx="6248411" cy="9049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4" name="Equation" r:id="rId6" imgW="2184120" imgH="406080" progId="Equation.DSMT4">
                  <p:embed/>
                </p:oleObj>
              </mc:Choice>
              <mc:Fallback>
                <p:oleObj name="Equation" r:id="rId6" imgW="218412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000000"/>
                          </a:clrFrom>
                          <a:clrTo>
                            <a:srgbClr val="000000">
                              <a:alpha val="0"/>
                            </a:srgbClr>
                          </a:clrTo>
                        </a:clrChange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3738" y="3324809"/>
                        <a:ext cx="6248411" cy="9049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1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8238922"/>
              </p:ext>
            </p:extLst>
          </p:nvPr>
        </p:nvGraphicFramePr>
        <p:xfrm>
          <a:off x="4608491" y="3937999"/>
          <a:ext cx="3172471" cy="671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5" name="Equation" r:id="rId8" imgW="1346040" imgH="291960" progId="Equation.DSMT4">
                  <p:embed/>
                </p:oleObj>
              </mc:Choice>
              <mc:Fallback>
                <p:oleObj name="Equation" r:id="rId8" imgW="1346040" imgH="291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clrChange>
                          <a:clrFrom>
                            <a:srgbClr val="000000"/>
                          </a:clrFrom>
                          <a:clrTo>
                            <a:srgbClr val="000000">
                              <a:alpha val="0"/>
                            </a:srgbClr>
                          </a:clrTo>
                        </a:clrChange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8491" y="3937999"/>
                        <a:ext cx="3172471" cy="671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1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6161125"/>
              </p:ext>
            </p:extLst>
          </p:nvPr>
        </p:nvGraphicFramePr>
        <p:xfrm>
          <a:off x="3971457" y="4620509"/>
          <a:ext cx="4611616" cy="9357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6" name="Equation" r:id="rId10" imgW="1892160" imgH="406080" progId="Equation.DSMT4">
                  <p:embed/>
                </p:oleObj>
              </mc:Choice>
              <mc:Fallback>
                <p:oleObj name="Equation" r:id="rId10" imgW="189216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clrChange>
                          <a:clrFrom>
                            <a:srgbClr val="000000"/>
                          </a:clrFrom>
                          <a:clrTo>
                            <a:srgbClr val="000000">
                              <a:alpha val="0"/>
                            </a:srgbClr>
                          </a:clrTo>
                        </a:clrChange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1457" y="4620509"/>
                        <a:ext cx="4611616" cy="93578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912" name="文本框 2"/>
          <p:cNvSpPr txBox="1">
            <a:spLocks noChangeArrowheads="1"/>
          </p:cNvSpPr>
          <p:nvPr/>
        </p:nvSpPr>
        <p:spPr bwMode="auto">
          <a:xfrm>
            <a:off x="6130638" y="1360573"/>
            <a:ext cx="3953961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3200" b="1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把有理数按要求分类</a:t>
            </a: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7884278"/>
              </p:ext>
            </p:extLst>
          </p:nvPr>
        </p:nvGraphicFramePr>
        <p:xfrm>
          <a:off x="4851877" y="5597524"/>
          <a:ext cx="2871657" cy="4080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7" name="Equation" r:id="rId12" imgW="1206360" imgH="190440" progId="Equation.DSMT4">
                  <p:embed/>
                </p:oleObj>
              </mc:Choice>
              <mc:Fallback>
                <p:oleObj name="Equation" r:id="rId12" imgW="120636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clrChange>
                          <a:clrFrom>
                            <a:srgbClr val="000000"/>
                          </a:clrFrom>
                          <a:clrTo>
                            <a:srgbClr val="000000">
                              <a:alpha val="0"/>
                            </a:srgbClr>
                          </a:clrTo>
                        </a:clrChange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1877" y="5597524"/>
                        <a:ext cx="2871657" cy="4080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6" name="组合 6"/>
          <p:cNvGrpSpPr>
            <a:grpSpLocks/>
          </p:cNvGrpSpPr>
          <p:nvPr/>
        </p:nvGrpSpPr>
        <p:grpSpPr bwMode="auto">
          <a:xfrm>
            <a:off x="3362744" y="1361164"/>
            <a:ext cx="3032480" cy="630942"/>
            <a:chOff x="402069" y="545931"/>
            <a:chExt cx="2273908" cy="473406"/>
          </a:xfrm>
        </p:grpSpPr>
        <p:grpSp>
          <p:nvGrpSpPr>
            <p:cNvPr id="39" name="组合 5"/>
            <p:cNvGrpSpPr>
              <a:grpSpLocks/>
            </p:cNvGrpSpPr>
            <p:nvPr/>
          </p:nvGrpSpPr>
          <p:grpSpPr bwMode="auto">
            <a:xfrm>
              <a:off x="468915" y="591581"/>
              <a:ext cx="1816898" cy="426248"/>
              <a:chOff x="2177651" y="-557614"/>
              <a:chExt cx="1816898" cy="426248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2177459" y="-557354"/>
                <a:ext cx="426897" cy="425725"/>
              </a:xfrm>
              <a:prstGeom prst="ellipse">
                <a:avLst/>
              </a:prstGeom>
              <a:solidFill>
                <a:srgbClr val="00B9FA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1219170">
                  <a:defRPr/>
                </a:pPr>
                <a:endParaRPr kumimoji="1" lang="zh-CN" altLang="en-US" sz="2400" b="1" kern="0" dirty="0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2507550" y="-557354"/>
                <a:ext cx="426897" cy="425725"/>
              </a:xfrm>
              <a:prstGeom prst="ellipse">
                <a:avLst/>
              </a:prstGeom>
              <a:solidFill>
                <a:srgbClr val="00B9FA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1219170">
                  <a:defRPr/>
                </a:pPr>
                <a:endParaRPr kumimoji="1" lang="zh-CN" altLang="en-US" sz="2400" b="1" kern="0" dirty="0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2837642" y="-557354"/>
                <a:ext cx="426897" cy="425725"/>
              </a:xfrm>
              <a:prstGeom prst="ellipse">
                <a:avLst/>
              </a:prstGeom>
              <a:solidFill>
                <a:srgbClr val="00B9FA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1219170">
                  <a:defRPr/>
                </a:pPr>
                <a:endParaRPr kumimoji="1" lang="zh-CN" altLang="en-US" sz="2400" b="1" kern="0" dirty="0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3167733" y="-557354"/>
                <a:ext cx="426897" cy="425725"/>
              </a:xfrm>
              <a:prstGeom prst="ellipse">
                <a:avLst/>
              </a:prstGeom>
              <a:solidFill>
                <a:srgbClr val="00B9FA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1219170">
                  <a:defRPr/>
                </a:pPr>
                <a:endParaRPr kumimoji="1" lang="zh-CN" altLang="en-US" sz="2400" b="1" kern="0" dirty="0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3567652" y="-557354"/>
                <a:ext cx="426897" cy="425725"/>
              </a:xfrm>
              <a:prstGeom prst="ellipse">
                <a:avLst/>
              </a:prstGeom>
              <a:solidFill>
                <a:srgbClr val="99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1219170">
                  <a:defRPr/>
                </a:pPr>
                <a:endParaRPr kumimoji="1" lang="zh-CN" altLang="en-US" sz="2400" b="1" kern="0" dirty="0">
                  <a:solidFill>
                    <a:srgbClr val="9966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</p:grpSp>
        <p:sp>
          <p:nvSpPr>
            <p:cNvPr id="40" name="文本框 11"/>
            <p:cNvSpPr txBox="1">
              <a:spLocks noChangeArrowheads="1"/>
            </p:cNvSpPr>
            <p:nvPr/>
          </p:nvSpPr>
          <p:spPr bwMode="auto">
            <a:xfrm>
              <a:off x="402069" y="545931"/>
              <a:ext cx="2273908" cy="473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defTabSz="1219170">
                <a:defRPr/>
              </a:pPr>
              <a:r>
                <a:rPr lang="zh-CN" altLang="en-US" sz="3500" b="1" kern="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素养考点  </a:t>
              </a:r>
              <a:r>
                <a:rPr lang="en-US" altLang="zh-CN" sz="3500" b="1" kern="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zh-CN" altLang="en-US" sz="3500" b="1" kern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" name="圆角矩形标注 3"/>
          <p:cNvSpPr/>
          <p:nvPr/>
        </p:nvSpPr>
        <p:spPr>
          <a:xfrm>
            <a:off x="6642110" y="4387870"/>
            <a:ext cx="1385224" cy="1147748"/>
          </a:xfrm>
          <a:prstGeom prst="wedgeRoundRectCallou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7901844" y="1997606"/>
            <a:ext cx="1219041" cy="1260449"/>
          </a:xfrm>
          <a:prstGeom prst="wedgeRoundRectCallou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09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978165" y="3807069"/>
            <a:ext cx="12136775" cy="160043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3200" b="1" kern="0" noProof="1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非负有理数集合：{  </a:t>
            </a:r>
            <a:r>
              <a:rPr lang="en-US" altLang="zh-CN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                                              </a:t>
            </a:r>
            <a:r>
              <a:rPr lang="zh-CN" altLang="en-US" sz="3200" b="1" kern="0" noProof="1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}；</a:t>
            </a:r>
            <a:endParaRPr lang="zh-CN" altLang="en-US" sz="3200" b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3200" b="1" kern="0" noProof="1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有理数集合：{</a:t>
            </a:r>
            <a:r>
              <a:rPr lang="en-US" altLang="zh-CN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                                                                          </a:t>
            </a:r>
            <a:r>
              <a:rPr lang="zh-CN" altLang="en-US" sz="3200" b="1" kern="0" noProof="1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}</a:t>
            </a:r>
            <a:r>
              <a:rPr lang="en-US" altLang="zh-CN" sz="3200" b="1" kern="0" noProof="1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  <a:endParaRPr lang="en-US" altLang="zh-CN" sz="3200" b="1" kern="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graphicFrame>
        <p:nvGraphicFramePr>
          <p:cNvPr id="4711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9688031"/>
              </p:ext>
            </p:extLst>
          </p:nvPr>
        </p:nvGraphicFramePr>
        <p:xfrm>
          <a:off x="4710278" y="3796561"/>
          <a:ext cx="5163994" cy="93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5" name="Equation" r:id="rId4" imgW="2006280" imgH="419040" progId="Equation.DSMT4">
                  <p:embed/>
                </p:oleObj>
              </mc:Choice>
              <mc:Fallback>
                <p:oleObj name="Equation" r:id="rId4" imgW="200628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000000"/>
                          </a:clrFrom>
                          <a:clrTo>
                            <a:srgbClr val="000000">
                              <a:alpha val="0"/>
                            </a:srgbClr>
                          </a:clrTo>
                        </a:clrChange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0278" y="3796561"/>
                        <a:ext cx="5163994" cy="937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14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0247471"/>
              </p:ext>
            </p:extLst>
          </p:nvPr>
        </p:nvGraphicFramePr>
        <p:xfrm>
          <a:off x="3736288" y="4543967"/>
          <a:ext cx="8297709" cy="9362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6" name="Equation" r:id="rId6" imgW="3035160" imgH="419040" progId="Equation.DSMT4">
                  <p:embed/>
                </p:oleObj>
              </mc:Choice>
              <mc:Fallback>
                <p:oleObj name="Equation" r:id="rId6" imgW="303516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000000"/>
                          </a:clrFrom>
                          <a:clrTo>
                            <a:srgbClr val="000000">
                              <a:alpha val="0"/>
                            </a:srgbClr>
                          </a:clrTo>
                        </a:clrChange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6288" y="4543967"/>
                        <a:ext cx="8297709" cy="9362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圆角矩形标注 3"/>
          <p:cNvSpPr/>
          <p:nvPr/>
        </p:nvSpPr>
        <p:spPr>
          <a:xfrm>
            <a:off x="6897087" y="3586713"/>
            <a:ext cx="1385224" cy="1147748"/>
          </a:xfrm>
          <a:prstGeom prst="wedgeRoundRectCallou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8156821" y="1196449"/>
            <a:ext cx="1219041" cy="1260449"/>
          </a:xfrm>
          <a:prstGeom prst="wedgeRoundRectCallou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圆角矩形标注 12"/>
          <p:cNvSpPr/>
          <p:nvPr/>
        </p:nvSpPr>
        <p:spPr>
          <a:xfrm>
            <a:off x="10711428" y="1622602"/>
            <a:ext cx="1219041" cy="817053"/>
          </a:xfrm>
          <a:prstGeom prst="wedgeRoundRectCallou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圆角矩形标注 13"/>
          <p:cNvSpPr/>
          <p:nvPr/>
        </p:nvSpPr>
        <p:spPr>
          <a:xfrm>
            <a:off x="11061007" y="2591400"/>
            <a:ext cx="60951" cy="995313"/>
          </a:xfrm>
          <a:prstGeom prst="wedgeRoundRectCallou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831356" y="2115913"/>
            <a:ext cx="6817646" cy="615696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121917" tIns="60958" rIns="121917" bIns="60958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kern="0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例</a:t>
            </a:r>
            <a:r>
              <a:rPr lang="en-US" altLang="zh-CN" sz="3200" b="1" kern="0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2 </a:t>
            </a:r>
            <a:r>
              <a:rPr lang="zh-CN" altLang="en-US" sz="3200" b="1" kern="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把下列各数填在相应的集合中：</a:t>
            </a:r>
            <a:endParaRPr lang="zh-CN" altLang="en-US" sz="37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graphicFrame>
        <p:nvGraphicFramePr>
          <p:cNvPr id="2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5757903"/>
              </p:ext>
            </p:extLst>
          </p:nvPr>
        </p:nvGraphicFramePr>
        <p:xfrm>
          <a:off x="1452952" y="2600740"/>
          <a:ext cx="8374559" cy="967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7" name="Equation" r:id="rId8" imgW="3276360" imgH="406080" progId="Equation.DSMT4">
                  <p:embed/>
                </p:oleObj>
              </mc:Choice>
              <mc:Fallback>
                <p:oleObj name="Equation" r:id="rId8" imgW="327636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2952" y="2600740"/>
                        <a:ext cx="8374559" cy="9675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文本框 2"/>
          <p:cNvSpPr txBox="1">
            <a:spLocks noChangeArrowheads="1"/>
          </p:cNvSpPr>
          <p:nvPr/>
        </p:nvSpPr>
        <p:spPr bwMode="auto">
          <a:xfrm>
            <a:off x="6130638" y="1360573"/>
            <a:ext cx="3953961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3200" b="1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把有理数按要求分类</a:t>
            </a:r>
          </a:p>
        </p:txBody>
      </p:sp>
      <p:grpSp>
        <p:nvGrpSpPr>
          <p:cNvPr id="29" name="组合 6"/>
          <p:cNvGrpSpPr>
            <a:grpSpLocks/>
          </p:cNvGrpSpPr>
          <p:nvPr/>
        </p:nvGrpSpPr>
        <p:grpSpPr bwMode="auto">
          <a:xfrm>
            <a:off x="3362744" y="1361164"/>
            <a:ext cx="3032480" cy="630942"/>
            <a:chOff x="402069" y="545931"/>
            <a:chExt cx="2273908" cy="473406"/>
          </a:xfrm>
        </p:grpSpPr>
        <p:grpSp>
          <p:nvGrpSpPr>
            <p:cNvPr id="30" name="组合 5"/>
            <p:cNvGrpSpPr>
              <a:grpSpLocks/>
            </p:cNvGrpSpPr>
            <p:nvPr/>
          </p:nvGrpSpPr>
          <p:grpSpPr bwMode="auto">
            <a:xfrm>
              <a:off x="468915" y="591581"/>
              <a:ext cx="1816898" cy="426248"/>
              <a:chOff x="2177651" y="-557614"/>
              <a:chExt cx="1816898" cy="426248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2177459" y="-557354"/>
                <a:ext cx="426897" cy="425725"/>
              </a:xfrm>
              <a:prstGeom prst="ellipse">
                <a:avLst/>
              </a:prstGeom>
              <a:solidFill>
                <a:srgbClr val="00B9FA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1219170">
                  <a:defRPr/>
                </a:pPr>
                <a:endParaRPr kumimoji="1" lang="zh-CN" altLang="en-US" sz="2400" b="1" kern="0" dirty="0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2507550" y="-557354"/>
                <a:ext cx="426897" cy="425725"/>
              </a:xfrm>
              <a:prstGeom prst="ellipse">
                <a:avLst/>
              </a:prstGeom>
              <a:solidFill>
                <a:srgbClr val="00B9FA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1219170">
                  <a:defRPr/>
                </a:pPr>
                <a:endParaRPr kumimoji="1" lang="zh-CN" altLang="en-US" sz="2400" b="1" kern="0" dirty="0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2837642" y="-557354"/>
                <a:ext cx="426897" cy="425725"/>
              </a:xfrm>
              <a:prstGeom prst="ellipse">
                <a:avLst/>
              </a:prstGeom>
              <a:solidFill>
                <a:srgbClr val="00B9FA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1219170">
                  <a:defRPr/>
                </a:pPr>
                <a:endParaRPr kumimoji="1" lang="zh-CN" altLang="en-US" sz="2400" b="1" kern="0" dirty="0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3167733" y="-557354"/>
                <a:ext cx="426897" cy="425725"/>
              </a:xfrm>
              <a:prstGeom prst="ellipse">
                <a:avLst/>
              </a:prstGeom>
              <a:solidFill>
                <a:srgbClr val="00B9FA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1219170">
                  <a:defRPr/>
                </a:pPr>
                <a:endParaRPr kumimoji="1" lang="zh-CN" altLang="en-US" sz="2400" b="1" kern="0" dirty="0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3567652" y="-557354"/>
                <a:ext cx="426897" cy="425725"/>
              </a:xfrm>
              <a:prstGeom prst="ellipse">
                <a:avLst/>
              </a:prstGeom>
              <a:solidFill>
                <a:srgbClr val="99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1219170">
                  <a:defRPr/>
                </a:pPr>
                <a:endParaRPr kumimoji="1" lang="zh-CN" altLang="en-US" sz="2400" b="1" kern="0" dirty="0">
                  <a:solidFill>
                    <a:srgbClr val="9966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</p:grpSp>
        <p:sp>
          <p:nvSpPr>
            <p:cNvPr id="31" name="文本框 11"/>
            <p:cNvSpPr txBox="1">
              <a:spLocks noChangeArrowheads="1"/>
            </p:cNvSpPr>
            <p:nvPr/>
          </p:nvSpPr>
          <p:spPr bwMode="auto">
            <a:xfrm>
              <a:off x="402069" y="545931"/>
              <a:ext cx="2273908" cy="473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defTabSz="1219170">
                <a:defRPr/>
              </a:pPr>
              <a:r>
                <a:rPr lang="zh-CN" altLang="en-US" sz="3500" b="1" kern="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素养考点  </a:t>
              </a:r>
              <a:r>
                <a:rPr lang="en-US" altLang="zh-CN" sz="3500" b="1" kern="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zh-CN" altLang="en-US" sz="3500" b="1" kern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圆角矩形标注 11"/>
          <p:cNvSpPr/>
          <p:nvPr/>
        </p:nvSpPr>
        <p:spPr>
          <a:xfrm>
            <a:off x="7617095" y="2115913"/>
            <a:ext cx="4390468" cy="3666941"/>
          </a:xfrm>
          <a:prstGeom prst="wedgeRoundRectCallout">
            <a:avLst>
              <a:gd name="adj1" fmla="val -54827"/>
              <a:gd name="adj2" fmla="val 15603"/>
              <a:gd name="adj3" fmla="val 1666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444500" dist="254000" dir="8100000" algn="tr" rotWithShape="0">
              <a:schemeClr val="accent6">
                <a:lumMod val="40000"/>
                <a:lumOff val="60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lvl="0" algn="ctr">
              <a:lnSpc>
                <a:spcPct val="110000"/>
              </a:lnSpc>
              <a:defRPr/>
            </a:pPr>
            <a:r>
              <a:rPr lang="zh-CN" altLang="en-US" sz="3200" b="1" u="sng" kern="0" noProof="1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易错提醒</a:t>
            </a:r>
            <a:endParaRPr lang="en-US" altLang="zh-CN" sz="3200" b="1" u="sng" kern="0" noProof="1">
              <a:solidFill>
                <a:srgbClr val="0000FF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pPr lvl="0">
              <a:lnSpc>
                <a:spcPct val="110000"/>
              </a:lnSpc>
              <a:defRPr/>
            </a:pPr>
            <a:r>
              <a:rPr lang="zh-CN" altLang="en-US" sz="3200" b="1" kern="0" noProof="1">
                <a:solidFill>
                  <a:prstClr val="black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1.像</a:t>
            </a:r>
            <a:r>
              <a:rPr lang="en-US" altLang="zh-CN" sz="3200" b="1" kern="0" noProof="1">
                <a:solidFill>
                  <a:prstClr val="black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+300%</a:t>
            </a:r>
            <a:r>
              <a:rPr lang="zh-CN" altLang="en-US" sz="3200" b="1" kern="0" noProof="1">
                <a:solidFill>
                  <a:prstClr val="black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这种可以先化简成整数的数是整数不是分数；</a:t>
            </a:r>
            <a:endParaRPr lang="en-US" altLang="zh-CN" sz="3200" b="1" kern="0" noProof="1">
              <a:solidFill>
                <a:prstClr val="black"/>
              </a:solidFill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lvl="0">
              <a:lnSpc>
                <a:spcPct val="110000"/>
              </a:lnSpc>
              <a:defRPr/>
            </a:pPr>
            <a:r>
              <a:rPr lang="en-US" altLang="zh-CN" sz="3200" b="1" kern="0" noProof="1">
                <a:solidFill>
                  <a:prstClr val="black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2.π</a:t>
            </a:r>
            <a:r>
              <a:rPr lang="zh-CN" altLang="en-US" sz="3200" b="1" kern="0" noProof="1">
                <a:solidFill>
                  <a:prstClr val="black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大于</a:t>
            </a:r>
            <a:r>
              <a:rPr lang="en-US" altLang="zh-CN" sz="3200" b="1" kern="0" noProof="1">
                <a:solidFill>
                  <a:prstClr val="black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</a:t>
            </a:r>
            <a:r>
              <a:rPr lang="zh-CN" altLang="en-US" sz="3200" b="1" kern="0" noProof="1">
                <a:solidFill>
                  <a:prstClr val="black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是正数不是正有理数</a:t>
            </a:r>
            <a:r>
              <a:rPr lang="en-US" altLang="zh-CN" sz="3200" b="1" kern="0" noProof="1" smtClean="0">
                <a:solidFill>
                  <a:prstClr val="black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</a:t>
            </a:r>
            <a:endParaRPr lang="en-US" altLang="zh-CN" sz="3200" b="1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3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 txBox="1"/>
          <p:nvPr/>
        </p:nvSpPr>
        <p:spPr bwMode="auto">
          <a:xfrm>
            <a:off x="1635791" y="2937355"/>
            <a:ext cx="10294540" cy="1120177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>
            <a:defPPr>
              <a:defRPr lang="zh-CN"/>
            </a:defPPr>
            <a:lvl1pPr marL="0" marR="0" lvl="0" indent="0" defTabSz="914400" eaLnBrk="0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楷体" panose="02010609060101010101" pitchFamily="49" charset="-122"/>
              </a:defRPr>
            </a:lvl1pPr>
            <a:lvl2pPr marL="742950" lvl="1" indent="-285750" defTabSz="914400" eaLnBrk="1" latinLnBrk="0" hangingPunct="1">
              <a:lnSpc>
                <a:spcPct val="100000"/>
              </a:lnSpc>
              <a:spcBef>
                <a:spcPct val="20000"/>
              </a:spcBef>
              <a:buChar char="–"/>
              <a:defRPr sz="2800" b="0" i="0" u="none" baseline="0">
                <a:latin typeface="+mn-lt"/>
                <a:ea typeface="+mn-ea"/>
              </a:defRPr>
            </a:lvl2pPr>
            <a:lvl3pPr marL="1143000" lvl="2" indent="-228600" defTabSz="914400" eaLnBrk="1" latinLnBrk="0" hangingPunct="1">
              <a:lnSpc>
                <a:spcPct val="100000"/>
              </a:lnSpc>
              <a:spcBef>
                <a:spcPct val="20000"/>
              </a:spcBef>
              <a:buChar char="•"/>
              <a:defRPr sz="2400" b="0" i="0" u="none" baseline="0">
                <a:latin typeface="+mn-lt"/>
                <a:ea typeface="+mn-ea"/>
              </a:defRPr>
            </a:lvl3pPr>
            <a:lvl4pPr marL="1600200" lvl="3" indent="-228600" defTabSz="914400" eaLnBrk="1" latinLnBrk="0" hangingPunct="1">
              <a:lnSpc>
                <a:spcPct val="100000"/>
              </a:lnSpc>
              <a:spcBef>
                <a:spcPct val="20000"/>
              </a:spcBef>
              <a:buChar char="–"/>
              <a:defRPr sz="2000" b="0" i="0" u="none" baseline="0">
                <a:latin typeface="+mn-lt"/>
                <a:ea typeface="+mn-ea"/>
              </a:defRPr>
            </a:lvl4pPr>
            <a:lvl5pPr marL="2057400" lvl="4" indent="-228600" defTabSz="914400" eaLnBrk="1" latinLnBrk="0" hangingPunct="1">
              <a:lnSpc>
                <a:spcPct val="100000"/>
              </a:lnSpc>
              <a:spcBef>
                <a:spcPct val="20000"/>
              </a:spcBef>
              <a:buChar char="»"/>
              <a:defRPr sz="2000" b="0" i="0" u="none" baseline="0">
                <a:latin typeface="+mn-lt"/>
                <a:ea typeface="+mn-ea"/>
              </a:defRPr>
            </a:lvl5pPr>
            <a:lvl6pPr marL="2514600" lvl="5" indent="-2286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b="0" i="0" u="none" baseline="0">
                <a:latin typeface="+mn-lt"/>
                <a:ea typeface="+mn-ea"/>
              </a:defRPr>
            </a:lvl6pPr>
            <a:lvl7pPr marL="2971800" lvl="6" indent="-2286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b="0" i="0" u="none" baseline="0">
                <a:latin typeface="+mn-lt"/>
                <a:ea typeface="+mn-ea"/>
              </a:defRPr>
            </a:lvl7pPr>
            <a:lvl8pPr marL="3429000" lvl="7" indent="-2286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b="0" i="0" u="none" baseline="0">
                <a:latin typeface="+mn-lt"/>
                <a:ea typeface="+mn-ea"/>
              </a:defRPr>
            </a:lvl8pPr>
            <a:lvl9pPr marL="3886200" lvl="8" indent="-2286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b="0" i="0" u="none" baseline="0">
                <a:latin typeface="+mn-lt"/>
                <a:ea typeface="+mn-ea"/>
              </a:defRPr>
            </a:lvl9pPr>
          </a:lstStyle>
          <a:p>
            <a:r>
              <a:rPr lang="en-US" altLang="zh-CN" sz="3200" noProof="1">
                <a:latin typeface="Times New Roman" pitchFamily="18" charset="0"/>
                <a:cs typeface="Times New Roman" pitchFamily="18" charset="0"/>
                <a:sym typeface="+mn-ea"/>
              </a:rPr>
              <a:t>2. </a:t>
            </a:r>
            <a:r>
              <a:rPr lang="zh-CN" alt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会判断一个数是整数还是分数，是正数还是负数</a:t>
            </a:r>
            <a:r>
              <a:rPr lang="en-US" altLang="zh-CN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.</a:t>
            </a:r>
            <a:endParaRPr lang="en-US" altLang="zh-CN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zh-CN" altLang="zh-CN" sz="3200" noProof="1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  <p:sp>
        <p:nvSpPr>
          <p:cNvPr id="3" name="矩形 11"/>
          <p:cNvSpPr/>
          <p:nvPr/>
        </p:nvSpPr>
        <p:spPr>
          <a:xfrm>
            <a:off x="1635791" y="1828911"/>
            <a:ext cx="6830218" cy="877887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pPr ea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3200" b="1" noProof="1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1. </a:t>
            </a:r>
            <a:r>
              <a:rPr lang="zh-CN" altLang="en-US" sz="3200" b="1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了解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有理数</a:t>
            </a:r>
            <a:r>
              <a:rPr lang="zh-CN" altLang="en-US" sz="32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的定义</a:t>
            </a:r>
            <a:r>
              <a:rPr lang="en-US" altLang="zh-CN" sz="32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.</a:t>
            </a:r>
            <a:endParaRPr lang="en-US" altLang="zh-CN" sz="32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1635791" y="4057532"/>
            <a:ext cx="6767512" cy="749300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>
            <a:defPPr>
              <a:defRPr lang="zh-CN"/>
            </a:defPPr>
            <a:lvl1pPr marL="0" marR="0" lvl="0" indent="0" defTabSz="914400" eaLnBrk="0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楷体" panose="02010609060101010101" pitchFamily="49" charset="-122"/>
              </a:defRPr>
            </a:lvl1pPr>
            <a:lvl2pPr marL="742950" lvl="1" indent="-285750" defTabSz="914400" eaLnBrk="1" latinLnBrk="0" hangingPunct="1">
              <a:lnSpc>
                <a:spcPct val="100000"/>
              </a:lnSpc>
              <a:spcBef>
                <a:spcPct val="20000"/>
              </a:spcBef>
              <a:buChar char="–"/>
              <a:defRPr sz="2800" b="0" i="0" u="none" baseline="0">
                <a:latin typeface="+mn-lt"/>
                <a:ea typeface="+mn-ea"/>
              </a:defRPr>
            </a:lvl2pPr>
            <a:lvl3pPr marL="1143000" lvl="2" indent="-228600" defTabSz="914400" eaLnBrk="1" latinLnBrk="0" hangingPunct="1">
              <a:lnSpc>
                <a:spcPct val="100000"/>
              </a:lnSpc>
              <a:spcBef>
                <a:spcPct val="20000"/>
              </a:spcBef>
              <a:buChar char="•"/>
              <a:defRPr sz="2400" b="0" i="0" u="none" baseline="0">
                <a:latin typeface="+mn-lt"/>
                <a:ea typeface="+mn-ea"/>
              </a:defRPr>
            </a:lvl3pPr>
            <a:lvl4pPr marL="1600200" lvl="3" indent="-228600" defTabSz="914400" eaLnBrk="1" latinLnBrk="0" hangingPunct="1">
              <a:lnSpc>
                <a:spcPct val="100000"/>
              </a:lnSpc>
              <a:spcBef>
                <a:spcPct val="20000"/>
              </a:spcBef>
              <a:buChar char="–"/>
              <a:defRPr sz="2000" b="0" i="0" u="none" baseline="0">
                <a:latin typeface="+mn-lt"/>
                <a:ea typeface="+mn-ea"/>
              </a:defRPr>
            </a:lvl4pPr>
            <a:lvl5pPr marL="2057400" lvl="4" indent="-228600" defTabSz="914400" eaLnBrk="1" latinLnBrk="0" hangingPunct="1">
              <a:lnSpc>
                <a:spcPct val="100000"/>
              </a:lnSpc>
              <a:spcBef>
                <a:spcPct val="20000"/>
              </a:spcBef>
              <a:buChar char="»"/>
              <a:defRPr sz="2000" b="0" i="0" u="none" baseline="0">
                <a:latin typeface="+mn-lt"/>
                <a:ea typeface="+mn-ea"/>
              </a:defRPr>
            </a:lvl5pPr>
            <a:lvl6pPr marL="2514600" lvl="5" indent="-2286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b="0" i="0" u="none" baseline="0">
                <a:latin typeface="+mn-lt"/>
                <a:ea typeface="+mn-ea"/>
              </a:defRPr>
            </a:lvl6pPr>
            <a:lvl7pPr marL="2971800" lvl="6" indent="-2286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b="0" i="0" u="none" baseline="0">
                <a:latin typeface="+mn-lt"/>
                <a:ea typeface="+mn-ea"/>
              </a:defRPr>
            </a:lvl7pPr>
            <a:lvl8pPr marL="3429000" lvl="7" indent="-2286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b="0" i="0" u="none" baseline="0">
                <a:latin typeface="+mn-lt"/>
                <a:ea typeface="+mn-ea"/>
              </a:defRPr>
            </a:lvl8pPr>
            <a:lvl9pPr marL="3886200" lvl="8" indent="-2286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b="0" i="0" u="none" baseline="0">
                <a:latin typeface="+mn-lt"/>
                <a:ea typeface="+mn-ea"/>
              </a:defRPr>
            </a:lvl9pPr>
          </a:lstStyle>
          <a:p>
            <a:r>
              <a:rPr lang="en-US" altLang="zh-CN" sz="3200" noProof="1">
                <a:latin typeface="Times New Roman" pitchFamily="18" charset="0"/>
                <a:cs typeface="Times New Roman" pitchFamily="18" charset="0"/>
                <a:sym typeface="+mn-ea"/>
              </a:rPr>
              <a:t>3. </a:t>
            </a:r>
            <a:r>
              <a:rPr lang="zh-CN" alt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知道有理数的两种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  <a:sym typeface="+mn-ea"/>
              </a:rPr>
              <a:t>分类方法</a:t>
            </a:r>
            <a:r>
              <a:rPr lang="en-US" altLang="zh-CN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.</a:t>
            </a:r>
            <a:endParaRPr lang="en-US" altLang="zh-CN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zh-CN" altLang="zh-CN" sz="3200" noProof="1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38894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文本框 10246"/>
          <p:cNvSpPr txBox="1">
            <a:spLocks noChangeArrowheads="1"/>
          </p:cNvSpPr>
          <p:nvPr/>
        </p:nvSpPr>
        <p:spPr bwMode="auto">
          <a:xfrm>
            <a:off x="2347559" y="1523539"/>
            <a:ext cx="9416549" cy="3447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3600" b="1" dirty="0">
                <a:solidFill>
                  <a:srgbClr val="0000FF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      </a:t>
            </a:r>
            <a:r>
              <a:rPr lang="zh-CN" altLang="en-US" sz="36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① 0_______整数，0_______有理数；</a:t>
            </a:r>
          </a:p>
          <a:p>
            <a:pPr>
              <a:lnSpc>
                <a:spcPct val="200000"/>
              </a:lnSpc>
            </a:pPr>
            <a:r>
              <a:rPr lang="zh-CN" altLang="en-US" sz="36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      ② </a:t>
            </a:r>
            <a:r>
              <a:rPr lang="en-US" altLang="zh-CN" sz="36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-</a:t>
            </a:r>
            <a:r>
              <a:rPr lang="zh-CN" altLang="en-US" sz="36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5_______整数，</a:t>
            </a:r>
            <a:r>
              <a:rPr lang="en-US" altLang="zh-CN" sz="36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-</a:t>
            </a:r>
            <a:r>
              <a:rPr lang="zh-CN" altLang="en-US" sz="36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5_______有理数；</a:t>
            </a:r>
          </a:p>
          <a:p>
            <a:pPr>
              <a:lnSpc>
                <a:spcPct val="200000"/>
              </a:lnSpc>
            </a:pPr>
            <a:r>
              <a:rPr lang="zh-CN" altLang="en-US" sz="36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      ③ </a:t>
            </a:r>
            <a:r>
              <a:rPr lang="en-US" altLang="zh-CN" sz="36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-</a:t>
            </a:r>
            <a:r>
              <a:rPr lang="zh-CN" altLang="en-US" sz="36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0.3_____负分数，</a:t>
            </a:r>
            <a:r>
              <a:rPr lang="en-US" altLang="zh-CN" sz="36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-</a:t>
            </a:r>
            <a:r>
              <a:rPr lang="zh-CN" altLang="en-US" sz="36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0.3_____有理数.</a:t>
            </a:r>
          </a:p>
        </p:txBody>
      </p:sp>
      <p:sp>
        <p:nvSpPr>
          <p:cNvPr id="10252" name="文本框 10251"/>
          <p:cNvSpPr txBox="1">
            <a:spLocks noChangeArrowheads="1"/>
          </p:cNvSpPr>
          <p:nvPr/>
        </p:nvSpPr>
        <p:spPr bwMode="auto">
          <a:xfrm>
            <a:off x="4515400" y="1907978"/>
            <a:ext cx="683063" cy="69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37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itchFamily="2" charset="-122"/>
              </a:rPr>
              <a:t>是</a:t>
            </a:r>
          </a:p>
        </p:txBody>
      </p:sp>
      <p:sp>
        <p:nvSpPr>
          <p:cNvPr id="10253" name="文本框 10252"/>
          <p:cNvSpPr txBox="1">
            <a:spLocks noChangeArrowheads="1"/>
          </p:cNvSpPr>
          <p:nvPr/>
        </p:nvSpPr>
        <p:spPr bwMode="auto">
          <a:xfrm>
            <a:off x="7696077" y="1897656"/>
            <a:ext cx="505818" cy="69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sz="37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itchFamily="2" charset="-122"/>
              </a:rPr>
              <a:t>是</a:t>
            </a:r>
          </a:p>
        </p:txBody>
      </p:sp>
      <p:sp>
        <p:nvSpPr>
          <p:cNvPr id="10254" name="文本框 10253"/>
          <p:cNvSpPr txBox="1">
            <a:spLocks noChangeArrowheads="1"/>
          </p:cNvSpPr>
          <p:nvPr/>
        </p:nvSpPr>
        <p:spPr bwMode="auto">
          <a:xfrm>
            <a:off x="4515401" y="3002373"/>
            <a:ext cx="766662" cy="69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37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itchFamily="2" charset="-122"/>
              </a:rPr>
              <a:t>是</a:t>
            </a:r>
          </a:p>
        </p:txBody>
      </p:sp>
      <p:sp>
        <p:nvSpPr>
          <p:cNvPr id="10255" name="文本框 10254"/>
          <p:cNvSpPr txBox="1">
            <a:spLocks noChangeArrowheads="1"/>
          </p:cNvSpPr>
          <p:nvPr/>
        </p:nvSpPr>
        <p:spPr bwMode="auto">
          <a:xfrm>
            <a:off x="7948986" y="2970999"/>
            <a:ext cx="501584" cy="69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sz="37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itchFamily="2" charset="-122"/>
              </a:rPr>
              <a:t>是</a:t>
            </a:r>
          </a:p>
        </p:txBody>
      </p:sp>
      <p:sp>
        <p:nvSpPr>
          <p:cNvPr id="10256" name="文本框 10255"/>
          <p:cNvSpPr txBox="1">
            <a:spLocks noChangeArrowheads="1"/>
          </p:cNvSpPr>
          <p:nvPr/>
        </p:nvSpPr>
        <p:spPr bwMode="auto">
          <a:xfrm>
            <a:off x="4627834" y="4059751"/>
            <a:ext cx="654229" cy="69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37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itchFamily="2" charset="-122"/>
              </a:rPr>
              <a:t>是</a:t>
            </a:r>
          </a:p>
        </p:txBody>
      </p:sp>
      <p:sp>
        <p:nvSpPr>
          <p:cNvPr id="10257" name="文本框 10256"/>
          <p:cNvSpPr txBox="1">
            <a:spLocks noChangeArrowheads="1"/>
          </p:cNvSpPr>
          <p:nvPr/>
        </p:nvSpPr>
        <p:spPr bwMode="auto">
          <a:xfrm>
            <a:off x="8343166" y="4059751"/>
            <a:ext cx="720626" cy="69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37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itchFamily="2" charset="-122"/>
              </a:rPr>
              <a:t>是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9" t="20674" r="18148" b="21666"/>
          <a:stretch/>
        </p:blipFill>
        <p:spPr>
          <a:xfrm>
            <a:off x="1251638" y="1628837"/>
            <a:ext cx="1095921" cy="1111904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01287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2" grpId="0" bldLvl="0"/>
      <p:bldP spid="10253" grpId="0" bldLvl="0"/>
      <p:bldP spid="10254" grpId="0" bldLvl="0"/>
      <p:bldP spid="10255" grpId="0" bldLvl="0"/>
      <p:bldP spid="10256" grpId="0" bldLvl="0"/>
      <p:bldP spid="10257" grpId="0" bldLvl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2" name="矩形 42001"/>
          <p:cNvSpPr>
            <a:spLocks noRot="1" noChangeArrowheads="1"/>
          </p:cNvSpPr>
          <p:nvPr/>
        </p:nvSpPr>
        <p:spPr bwMode="auto">
          <a:xfrm>
            <a:off x="1677339" y="2139113"/>
            <a:ext cx="8512064" cy="2360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457189" indent="-457189">
              <a:lnSpc>
                <a:spcPct val="150000"/>
              </a:lnSpc>
              <a:buClr>
                <a:schemeClr val="hlink"/>
              </a:buClr>
            </a:pP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1. 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下列说法中，正确的是（       ）</a:t>
            </a:r>
          </a:p>
          <a:p>
            <a:pPr marL="457189" indent="-457189">
              <a:lnSpc>
                <a:spcPct val="150000"/>
              </a:lnSpc>
              <a:buClr>
                <a:schemeClr val="hlink"/>
              </a:buClr>
            </a:pP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A.  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正整数、负整数统称为整数 </a:t>
            </a:r>
          </a:p>
          <a:p>
            <a:pPr marL="457189" indent="-457189">
              <a:lnSpc>
                <a:spcPct val="150000"/>
              </a:lnSpc>
              <a:buClr>
                <a:schemeClr val="hlink"/>
              </a:buClr>
            </a:pP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B.  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正分数、负分数统称为分数</a:t>
            </a:r>
          </a:p>
          <a:p>
            <a:pPr marL="457189" indent="-457189">
              <a:lnSpc>
                <a:spcPct val="150000"/>
              </a:lnSpc>
              <a:buClr>
                <a:schemeClr val="hlink"/>
              </a:buClr>
            </a:pP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C.  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零既可以是正整数，也可以是负整数</a:t>
            </a:r>
          </a:p>
          <a:p>
            <a:pPr marL="457189" indent="-457189">
              <a:lnSpc>
                <a:spcPct val="150000"/>
              </a:lnSpc>
              <a:buClr>
                <a:schemeClr val="hlink"/>
              </a:buClr>
            </a:pP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D.  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一个有理数不是正数就是负数</a:t>
            </a:r>
          </a:p>
        </p:txBody>
      </p:sp>
      <p:sp>
        <p:nvSpPr>
          <p:cNvPr id="42003" name="文本框 42002"/>
          <p:cNvSpPr txBox="1">
            <a:spLocks noChangeArrowheads="1"/>
          </p:cNvSpPr>
          <p:nvPr/>
        </p:nvSpPr>
        <p:spPr bwMode="auto">
          <a:xfrm flipH="1">
            <a:off x="6857821" y="2255348"/>
            <a:ext cx="539679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B</a:t>
            </a:r>
          </a:p>
        </p:txBody>
      </p:sp>
      <p:grpSp>
        <p:nvGrpSpPr>
          <p:cNvPr id="40979" name="组合 1"/>
          <p:cNvGrpSpPr>
            <a:grpSpLocks/>
          </p:cNvGrpSpPr>
          <p:nvPr/>
        </p:nvGrpSpPr>
        <p:grpSpPr bwMode="auto">
          <a:xfrm>
            <a:off x="4669038" y="1324006"/>
            <a:ext cx="3304534" cy="661802"/>
            <a:chOff x="5083" y="1100"/>
            <a:chExt cx="3905" cy="781"/>
          </a:xfrm>
        </p:grpSpPr>
        <p:grpSp>
          <p:nvGrpSpPr>
            <p:cNvPr id="40980" name="组合 1"/>
            <p:cNvGrpSpPr>
              <a:grpSpLocks noChangeAspect="1"/>
            </p:cNvGrpSpPr>
            <p:nvPr/>
          </p:nvGrpSpPr>
          <p:grpSpPr bwMode="auto">
            <a:xfrm>
              <a:off x="5138" y="1168"/>
              <a:ext cx="3797" cy="710"/>
              <a:chOff x="3564387" y="597378"/>
              <a:chExt cx="2247990" cy="419195"/>
            </a:xfrm>
          </p:grpSpPr>
          <p:sp>
            <p:nvSpPr>
              <p:cNvPr id="26" name="缺角矩形 25"/>
              <p:cNvSpPr/>
              <p:nvPr/>
            </p:nvSpPr>
            <p:spPr>
              <a:xfrm rot="3000000">
                <a:off x="4021975" y="597013"/>
                <a:ext cx="418939" cy="419031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sz="33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缺角矩形 26"/>
              <p:cNvSpPr/>
              <p:nvPr/>
            </p:nvSpPr>
            <p:spPr>
              <a:xfrm rot="3000000">
                <a:off x="4478764" y="597753"/>
                <a:ext cx="418939" cy="417551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sz="33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缺角矩形 27"/>
              <p:cNvSpPr/>
              <p:nvPr/>
            </p:nvSpPr>
            <p:spPr>
              <a:xfrm rot="3000000">
                <a:off x="4935554" y="597012"/>
                <a:ext cx="418939" cy="419032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sz="33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缺角矩形 28"/>
              <p:cNvSpPr/>
              <p:nvPr/>
            </p:nvSpPr>
            <p:spPr>
              <a:xfrm rot="3000000">
                <a:off x="3564446" y="597012"/>
                <a:ext cx="418939" cy="419032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sz="33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" name="缺角矩形 29"/>
              <p:cNvSpPr/>
              <p:nvPr/>
            </p:nvSpPr>
            <p:spPr>
              <a:xfrm rot="3000000">
                <a:off x="5393083" y="597013"/>
                <a:ext cx="418939" cy="419031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sz="33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0986" name="TextBox 15"/>
            <p:cNvSpPr txBox="1">
              <a:spLocks noChangeArrowheads="1"/>
            </p:cNvSpPr>
            <p:nvPr/>
          </p:nvSpPr>
          <p:spPr bwMode="auto">
            <a:xfrm>
              <a:off x="5083" y="1100"/>
              <a:ext cx="3905" cy="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 eaLnBrk="0" hangingPunct="0"/>
              <a:r>
                <a:rPr lang="zh-CN" altLang="en-US" sz="37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基础巩固题</a:t>
              </a:r>
              <a:endParaRPr lang="en-US" altLang="zh-CN" sz="37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1433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0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0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0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文本框 64513"/>
          <p:cNvSpPr txBox="1">
            <a:spLocks noChangeArrowheads="1"/>
          </p:cNvSpPr>
          <p:nvPr/>
        </p:nvSpPr>
        <p:spPr bwMode="auto">
          <a:xfrm>
            <a:off x="1031132" y="1573718"/>
            <a:ext cx="10727538" cy="160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marL="200025" indent="-200025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2. </a:t>
            </a: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下列各数：</a:t>
            </a:r>
            <a:endParaRPr lang="en-US" altLang="zh-CN" sz="3200" b="1" dirty="0">
              <a:solidFill>
                <a:srgbClr val="00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  <a:sym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     </a:t>
            </a:r>
            <a:r>
              <a:rPr lang="zh-CN" altLang="en-US" sz="3200" b="1" dirty="0" smtClean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-</a:t>
            </a: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2，5，</a:t>
            </a:r>
            <a:r>
              <a:rPr lang="en-US" altLang="zh-CN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     </a:t>
            </a: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，0.63，0，7，-0.05，-6，9，     ，     </a:t>
            </a:r>
            <a:r>
              <a:rPr lang="en-US" altLang="zh-CN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.</a:t>
            </a: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 </a:t>
            </a:r>
            <a:endParaRPr lang="en-US" altLang="zh-CN" sz="3200" b="1" dirty="0">
              <a:solidFill>
                <a:srgbClr val="00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  <a:sym typeface="宋体" pitchFamily="2" charset="-122"/>
            </a:endParaRPr>
          </a:p>
        </p:txBody>
      </p:sp>
      <p:sp>
        <p:nvSpPr>
          <p:cNvPr id="40965" name="文本框 64517"/>
          <p:cNvSpPr txBox="1">
            <a:spLocks noChangeArrowheads="1"/>
          </p:cNvSpPr>
          <p:nvPr/>
        </p:nvSpPr>
        <p:spPr bwMode="auto">
          <a:xfrm>
            <a:off x="1560940" y="3261093"/>
            <a:ext cx="10049684" cy="1600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marL="200025" indent="-200025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其中正数有____个，负数有____个，正分数有____个，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负分数有____个，自然数有____个，整数有____个</a:t>
            </a:r>
            <a:r>
              <a:rPr lang="en-US" altLang="zh-CN" sz="32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.</a:t>
            </a:r>
          </a:p>
        </p:txBody>
      </p:sp>
      <p:sp>
        <p:nvSpPr>
          <p:cNvPr id="64521" name="文本框 64520"/>
          <p:cNvSpPr txBox="1">
            <a:spLocks noChangeArrowheads="1"/>
          </p:cNvSpPr>
          <p:nvPr/>
        </p:nvSpPr>
        <p:spPr bwMode="auto">
          <a:xfrm>
            <a:off x="3922732" y="3261093"/>
            <a:ext cx="575658" cy="86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6</a:t>
            </a:r>
          </a:p>
        </p:txBody>
      </p:sp>
      <p:sp>
        <p:nvSpPr>
          <p:cNvPr id="64523" name="文本框 64522"/>
          <p:cNvSpPr txBox="1">
            <a:spLocks noChangeArrowheads="1"/>
          </p:cNvSpPr>
          <p:nvPr/>
        </p:nvSpPr>
        <p:spPr bwMode="auto">
          <a:xfrm>
            <a:off x="9635930" y="3993508"/>
            <a:ext cx="575658" cy="86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6</a:t>
            </a:r>
          </a:p>
        </p:txBody>
      </p:sp>
      <p:sp>
        <p:nvSpPr>
          <p:cNvPr id="64524" name="文本框 64523"/>
          <p:cNvSpPr txBox="1">
            <a:spLocks noChangeArrowheads="1"/>
          </p:cNvSpPr>
          <p:nvPr/>
        </p:nvSpPr>
        <p:spPr bwMode="auto">
          <a:xfrm>
            <a:off x="6859709" y="3993508"/>
            <a:ext cx="575658" cy="86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4</a:t>
            </a:r>
          </a:p>
        </p:txBody>
      </p:sp>
      <p:sp>
        <p:nvSpPr>
          <p:cNvPr id="64525" name="文本框 64524"/>
          <p:cNvSpPr txBox="1">
            <a:spLocks noChangeArrowheads="1"/>
          </p:cNvSpPr>
          <p:nvPr/>
        </p:nvSpPr>
        <p:spPr bwMode="auto">
          <a:xfrm>
            <a:off x="3456343" y="3993507"/>
            <a:ext cx="573543" cy="86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</a:t>
            </a:r>
          </a:p>
        </p:txBody>
      </p:sp>
      <p:sp>
        <p:nvSpPr>
          <p:cNvPr id="64526" name="文本框 64525"/>
          <p:cNvSpPr txBox="1">
            <a:spLocks noChangeArrowheads="1"/>
          </p:cNvSpPr>
          <p:nvPr/>
        </p:nvSpPr>
        <p:spPr bwMode="auto">
          <a:xfrm>
            <a:off x="10211588" y="3249298"/>
            <a:ext cx="573543" cy="86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</a:t>
            </a:r>
          </a:p>
        </p:txBody>
      </p:sp>
      <p:sp>
        <p:nvSpPr>
          <p:cNvPr id="64527" name="文本框 64526"/>
          <p:cNvSpPr txBox="1">
            <a:spLocks noChangeArrowheads="1"/>
          </p:cNvSpPr>
          <p:nvPr/>
        </p:nvSpPr>
        <p:spPr bwMode="auto">
          <a:xfrm>
            <a:off x="6880753" y="3249300"/>
            <a:ext cx="573543" cy="86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4</a:t>
            </a: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4889424"/>
              </p:ext>
            </p:extLst>
          </p:nvPr>
        </p:nvGraphicFramePr>
        <p:xfrm>
          <a:off x="2785910" y="2241065"/>
          <a:ext cx="670433" cy="10082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4" name="Equation" r:id="rId3" imgW="279360" imgH="419040" progId="Equation.DSMT4">
                  <p:embed/>
                </p:oleObj>
              </mc:Choice>
              <mc:Fallback>
                <p:oleObj name="Equation" r:id="rId3" imgW="279360" imgH="419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85910" y="2241065"/>
                        <a:ext cx="670433" cy="10082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3066060"/>
              </p:ext>
            </p:extLst>
          </p:nvPr>
        </p:nvGraphicFramePr>
        <p:xfrm>
          <a:off x="8873618" y="2252860"/>
          <a:ext cx="488663" cy="10082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5" name="Equation" r:id="rId5" imgW="203040" imgH="419040" progId="Equation.DSMT4">
                  <p:embed/>
                </p:oleObj>
              </mc:Choice>
              <mc:Fallback>
                <p:oleObj name="Equation" r:id="rId5" imgW="203040" imgH="419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873618" y="2252860"/>
                        <a:ext cx="488663" cy="10082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0340033"/>
              </p:ext>
            </p:extLst>
          </p:nvPr>
        </p:nvGraphicFramePr>
        <p:xfrm>
          <a:off x="9875632" y="2252860"/>
          <a:ext cx="335956" cy="10082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6" name="Equation" r:id="rId7" imgW="139680" imgH="419040" progId="Equation.DSMT4">
                  <p:embed/>
                </p:oleObj>
              </mc:Choice>
              <mc:Fallback>
                <p:oleObj name="Equation" r:id="rId7" imgW="139680" imgH="419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875632" y="2252860"/>
                        <a:ext cx="335956" cy="10082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76384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5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4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4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21" grpId="0"/>
      <p:bldP spid="64523" grpId="0"/>
      <p:bldP spid="64524" grpId="0"/>
      <p:bldP spid="64525" grpId="0"/>
      <p:bldP spid="645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文本框 41989"/>
          <p:cNvSpPr txBox="1">
            <a:spLocks noChangeArrowheads="1"/>
          </p:cNvSpPr>
          <p:nvPr/>
        </p:nvSpPr>
        <p:spPr bwMode="auto">
          <a:xfrm>
            <a:off x="1957663" y="2105992"/>
            <a:ext cx="7070862" cy="381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0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是整数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     ）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）自然数一定是整数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      ）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0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一定是正整数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      ）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4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）整数一定是自然数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      ）</a:t>
            </a:r>
          </a:p>
        </p:txBody>
      </p:sp>
      <p:sp>
        <p:nvSpPr>
          <p:cNvPr id="41992" name="文本框 41991"/>
          <p:cNvSpPr txBox="1">
            <a:spLocks noChangeArrowheads="1"/>
          </p:cNvSpPr>
          <p:nvPr/>
        </p:nvSpPr>
        <p:spPr bwMode="auto">
          <a:xfrm>
            <a:off x="5051827" y="2234677"/>
            <a:ext cx="706875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√</a:t>
            </a:r>
          </a:p>
        </p:txBody>
      </p:sp>
      <p:sp>
        <p:nvSpPr>
          <p:cNvPr id="41993" name="文本框 41992"/>
          <p:cNvSpPr txBox="1">
            <a:spLocks noChangeArrowheads="1"/>
          </p:cNvSpPr>
          <p:nvPr/>
        </p:nvSpPr>
        <p:spPr bwMode="auto">
          <a:xfrm>
            <a:off x="6946420" y="3214522"/>
            <a:ext cx="588357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√</a:t>
            </a:r>
          </a:p>
        </p:txBody>
      </p:sp>
      <p:sp>
        <p:nvSpPr>
          <p:cNvPr id="41995" name="文本框 41994"/>
          <p:cNvSpPr txBox="1">
            <a:spLocks noChangeArrowheads="1"/>
          </p:cNvSpPr>
          <p:nvPr/>
        </p:nvSpPr>
        <p:spPr bwMode="auto">
          <a:xfrm>
            <a:off x="6289915" y="4241133"/>
            <a:ext cx="656505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×</a:t>
            </a:r>
          </a:p>
        </p:txBody>
      </p:sp>
      <p:sp>
        <p:nvSpPr>
          <p:cNvPr id="41997" name="文本框 41996"/>
          <p:cNvSpPr txBox="1">
            <a:spLocks noChangeArrowheads="1"/>
          </p:cNvSpPr>
          <p:nvPr/>
        </p:nvSpPr>
        <p:spPr bwMode="auto">
          <a:xfrm>
            <a:off x="6878272" y="5189830"/>
            <a:ext cx="656505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×</a:t>
            </a:r>
          </a:p>
        </p:txBody>
      </p:sp>
      <p:sp>
        <p:nvSpPr>
          <p:cNvPr id="41991" name="流程图: 可选过程 41997"/>
          <p:cNvSpPr>
            <a:spLocks noChangeArrowheads="1"/>
          </p:cNvSpPr>
          <p:nvPr/>
        </p:nvSpPr>
        <p:spPr bwMode="auto">
          <a:xfrm>
            <a:off x="810579" y="1210435"/>
            <a:ext cx="2700515" cy="908260"/>
          </a:xfrm>
          <a:prstGeom prst="flowChartAlternateProcess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 anchor="ctr"/>
          <a:lstStyle/>
          <a:p>
            <a:pPr algn="ctr"/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3. 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判 断：</a:t>
            </a:r>
          </a:p>
        </p:txBody>
      </p:sp>
    </p:spTree>
    <p:extLst>
      <p:ext uri="{BB962C8B-B14F-4D97-AF65-F5344CB8AC3E}">
        <p14:creationId xmlns:p14="http://schemas.microsoft.com/office/powerpoint/2010/main" val="2292143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2" grpId="0"/>
      <p:bldP spid="41993" grpId="0"/>
      <p:bldP spid="41995" grpId="0"/>
      <p:bldP spid="4199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209246" y="1181295"/>
            <a:ext cx="10518040" cy="4309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4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．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填空：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）有理数中，是整数而不是正数的是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____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_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_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_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_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___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；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是负数而不是分数的是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____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____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__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．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）零是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___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_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_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_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_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，还是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______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，但不是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_____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，也不是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_____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．</a:t>
            </a:r>
          </a:p>
          <a:p>
            <a:endParaRPr lang="zh-CN" altLang="en-US" sz="3200" b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41989" name="文本框 41995"/>
          <p:cNvSpPr txBox="1">
            <a:spLocks noChangeArrowheads="1"/>
          </p:cNvSpPr>
          <p:nvPr/>
        </p:nvSpPr>
        <p:spPr bwMode="auto">
          <a:xfrm>
            <a:off x="8306837" y="4261838"/>
            <a:ext cx="246276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endParaRPr lang="zh-CN" altLang="en-US" sz="3200" b="1">
              <a:latin typeface="Times New Roman" pitchFamily="18" charset="0"/>
              <a:ea typeface="楷体_GB2312" pitchFamily="49" charset="-122"/>
              <a:cs typeface="Times New Roman" pitchFamily="18" charset="0"/>
            </a:endParaRPr>
          </a:p>
        </p:txBody>
      </p:sp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8516087" y="2017652"/>
            <a:ext cx="2092608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负整数和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</a:t>
            </a:r>
          </a:p>
        </p:txBody>
      </p:sp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6263604" y="2763222"/>
            <a:ext cx="1477136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负整数</a:t>
            </a:r>
            <a:endParaRPr lang="en-US" altLang="zh-CN" sz="32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5" name="文本框 3"/>
          <p:cNvSpPr txBox="1">
            <a:spLocks noChangeArrowheads="1"/>
          </p:cNvSpPr>
          <p:nvPr/>
        </p:nvSpPr>
        <p:spPr bwMode="auto">
          <a:xfrm>
            <a:off x="3357183" y="3480580"/>
            <a:ext cx="1477136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有理数</a:t>
            </a:r>
          </a:p>
        </p:txBody>
      </p:sp>
      <p:sp>
        <p:nvSpPr>
          <p:cNvPr id="6" name="文本框 4"/>
          <p:cNvSpPr txBox="1">
            <a:spLocks noChangeArrowheads="1"/>
          </p:cNvSpPr>
          <p:nvPr/>
        </p:nvSpPr>
        <p:spPr bwMode="auto">
          <a:xfrm>
            <a:off x="6276303" y="3495362"/>
            <a:ext cx="1066820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整数</a:t>
            </a:r>
          </a:p>
        </p:txBody>
      </p:sp>
      <p:sp>
        <p:nvSpPr>
          <p:cNvPr id="7" name="文本框 5"/>
          <p:cNvSpPr txBox="1">
            <a:spLocks noChangeArrowheads="1"/>
          </p:cNvSpPr>
          <p:nvPr/>
        </p:nvSpPr>
        <p:spPr bwMode="auto">
          <a:xfrm>
            <a:off x="9102600" y="3503896"/>
            <a:ext cx="1066820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正数</a:t>
            </a:r>
          </a:p>
        </p:txBody>
      </p:sp>
      <p:sp>
        <p:nvSpPr>
          <p:cNvPr id="8" name="文本框 6"/>
          <p:cNvSpPr txBox="1">
            <a:spLocks noChangeArrowheads="1"/>
          </p:cNvSpPr>
          <p:nvPr/>
        </p:nvSpPr>
        <p:spPr bwMode="auto">
          <a:xfrm>
            <a:off x="1682374" y="4251253"/>
            <a:ext cx="1066820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负数</a:t>
            </a:r>
          </a:p>
        </p:txBody>
      </p:sp>
    </p:spTree>
    <p:extLst>
      <p:ext uri="{BB962C8B-B14F-4D97-AF65-F5344CB8AC3E}">
        <p14:creationId xmlns:p14="http://schemas.microsoft.com/office/powerpoint/2010/main" val="3199536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1106045" y="2583590"/>
            <a:ext cx="1312163" cy="615696"/>
          </a:xfrm>
          <a:prstGeom prst="rect">
            <a:avLst/>
          </a:prstGeom>
        </p:spPr>
        <p:txBody>
          <a:bodyPr lIns="121917" tIns="60958" rIns="121917" bIns="60958" anchor="ctr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3200" b="1" dirty="0">
                <a:latin typeface="Times New Roman" pitchFamily="18" charset="0"/>
                <a:ea typeface="+mj-ea"/>
                <a:cs typeface="Times New Roman" pitchFamily="18" charset="0"/>
              </a:rPr>
              <a:t>15</a:t>
            </a:r>
            <a:endParaRPr lang="zh-CN" altLang="en-US" sz="3200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212171" y="2583860"/>
            <a:ext cx="1026449" cy="615696"/>
          </a:xfrm>
          <a:prstGeom prst="rect">
            <a:avLst/>
          </a:prstGeom>
        </p:spPr>
        <p:txBody>
          <a:bodyPr lIns="121917" tIns="60958" rIns="121917" bIns="60958" anchor="ctr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Times New Roman" pitchFamily="18" charset="0"/>
                <a:ea typeface="+mj-ea"/>
                <a:cs typeface="Times New Roman" pitchFamily="18" charset="0"/>
              </a:rPr>
              <a:t>＋</a:t>
            </a:r>
            <a:r>
              <a:rPr lang="en-US" altLang="zh-CN" sz="3200" b="1" dirty="0">
                <a:latin typeface="Times New Roman" pitchFamily="18" charset="0"/>
                <a:ea typeface="+mj-ea"/>
                <a:cs typeface="Times New Roman" pitchFamily="18" charset="0"/>
              </a:rPr>
              <a:t>6</a:t>
            </a:r>
            <a:endParaRPr lang="zh-CN" altLang="en-US" sz="3200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36" name="对象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0219708"/>
              </p:ext>
            </p:extLst>
          </p:nvPr>
        </p:nvGraphicFramePr>
        <p:xfrm>
          <a:off x="6536706" y="2416259"/>
          <a:ext cx="355552" cy="9484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94" r:id="rId3" imgW="152268" imgH="406048" progId="Equation.DSMT4">
                  <p:embed/>
                </p:oleObj>
              </mc:Choice>
              <mc:Fallback>
                <p:oleObj r:id="rId3" imgW="152268" imgH="406048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36706" y="2416259"/>
                        <a:ext cx="355552" cy="9484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矩形 36"/>
          <p:cNvSpPr/>
          <p:nvPr/>
        </p:nvSpPr>
        <p:spPr>
          <a:xfrm>
            <a:off x="3354369" y="2596247"/>
            <a:ext cx="1314278" cy="615696"/>
          </a:xfrm>
          <a:prstGeom prst="rect">
            <a:avLst/>
          </a:prstGeom>
        </p:spPr>
        <p:txBody>
          <a:bodyPr lIns="121917" tIns="60958" rIns="121917" bIns="60958" anchor="ctr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3200" b="1" dirty="0"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endParaRPr lang="zh-CN" altLang="en-US" sz="3200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292854" y="2579071"/>
            <a:ext cx="1314278" cy="615696"/>
          </a:xfrm>
          <a:prstGeom prst="rect">
            <a:avLst/>
          </a:prstGeom>
        </p:spPr>
        <p:txBody>
          <a:bodyPr lIns="121917" tIns="60958" rIns="121917" bIns="60958" anchor="ctr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3200" b="1" dirty="0">
                <a:latin typeface="Times New Roman" pitchFamily="18" charset="0"/>
                <a:ea typeface="+mj-ea"/>
                <a:cs typeface="Times New Roman" pitchFamily="18" charset="0"/>
              </a:rPr>
              <a:t>0.9</a:t>
            </a:r>
            <a:endParaRPr lang="zh-CN" altLang="en-US" sz="3200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648983" y="2560766"/>
            <a:ext cx="810578" cy="615696"/>
          </a:xfrm>
          <a:prstGeom prst="rect">
            <a:avLst/>
          </a:prstGeom>
        </p:spPr>
        <p:txBody>
          <a:bodyPr lIns="121917" tIns="60958" rIns="121917" bIns="60958" anchor="ctr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endParaRPr lang="zh-CN" altLang="en-US" sz="3200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109136" y="2555528"/>
            <a:ext cx="810578" cy="615696"/>
          </a:xfrm>
          <a:prstGeom prst="rect">
            <a:avLst/>
          </a:prstGeom>
        </p:spPr>
        <p:txBody>
          <a:bodyPr lIns="121917" tIns="60958" rIns="121917" bIns="60958" anchor="ctr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>
                <a:latin typeface="Times New Roman" pitchFamily="18" charset="0"/>
                <a:ea typeface="+mj-ea"/>
                <a:cs typeface="Times New Roman" pitchFamily="18" charset="0"/>
              </a:rPr>
              <a:t>0</a:t>
            </a:r>
            <a:endParaRPr lang="zh-CN" altLang="en-US" sz="3200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41" name="对象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1489170"/>
              </p:ext>
            </p:extLst>
          </p:nvPr>
        </p:nvGraphicFramePr>
        <p:xfrm>
          <a:off x="7808100" y="2349612"/>
          <a:ext cx="609521" cy="10290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95" r:id="rId5" imgW="241195" imgH="406224" progId="Equation.DSMT4">
                  <p:embed/>
                </p:oleObj>
              </mc:Choice>
              <mc:Fallback>
                <p:oleObj r:id="rId5" imgW="241195" imgH="4062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08100" y="2349612"/>
                        <a:ext cx="609521" cy="102904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矩形 41"/>
          <p:cNvSpPr/>
          <p:nvPr/>
        </p:nvSpPr>
        <p:spPr>
          <a:xfrm>
            <a:off x="8639841" y="2535450"/>
            <a:ext cx="1314280" cy="615696"/>
          </a:xfrm>
          <a:prstGeom prst="rect">
            <a:avLst/>
          </a:prstGeom>
        </p:spPr>
        <p:txBody>
          <a:bodyPr lIns="121917" tIns="60958" rIns="121917" bIns="60958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>
                <a:latin typeface="Times New Roman" pitchFamily="18" charset="0"/>
                <a:ea typeface="+mj-ea"/>
                <a:cs typeface="Times New Roman" pitchFamily="18" charset="0"/>
              </a:rPr>
              <a:t>0.63</a:t>
            </a:r>
            <a:endParaRPr lang="zh-CN" altLang="en-US" sz="3200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3" name="Text Box 4"/>
          <p:cNvSpPr txBox="1">
            <a:spLocks noChangeArrowheads="1"/>
          </p:cNvSpPr>
          <p:nvPr/>
        </p:nvSpPr>
        <p:spPr bwMode="auto">
          <a:xfrm>
            <a:off x="1106045" y="3194767"/>
            <a:ext cx="10002065" cy="337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Tx/>
              <a:buNone/>
              <a:defRPr/>
            </a:pP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）正整数集合：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{               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      }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Tx/>
              <a:buNone/>
              <a:defRPr/>
            </a:pP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）负整数集合：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{                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      }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Tx/>
              <a:buNone/>
              <a:defRPr/>
            </a:pP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）正分数集合：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{              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         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}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Tx/>
              <a:buNone/>
              <a:defRPr/>
            </a:pP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4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）负分数集合：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{              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       }</a:t>
            </a:r>
          </a:p>
        </p:txBody>
      </p:sp>
      <p:sp>
        <p:nvSpPr>
          <p:cNvPr id="44" name="矩形 43"/>
          <p:cNvSpPr/>
          <p:nvPr/>
        </p:nvSpPr>
        <p:spPr>
          <a:xfrm>
            <a:off x="5200118" y="3357012"/>
            <a:ext cx="1026449" cy="615696"/>
          </a:xfrm>
          <a:prstGeom prst="rect">
            <a:avLst/>
          </a:prstGeom>
        </p:spPr>
        <p:txBody>
          <a:bodyPr lIns="121917" tIns="60958" rIns="121917" bIns="60958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＋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6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054109" y="3338732"/>
            <a:ext cx="810577" cy="615696"/>
          </a:xfrm>
          <a:prstGeom prst="rect">
            <a:avLst/>
          </a:prstGeom>
        </p:spPr>
        <p:txBody>
          <a:bodyPr lIns="121917" tIns="60958" rIns="121917" bIns="60958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142083" y="4246625"/>
            <a:ext cx="1314278" cy="615696"/>
          </a:xfrm>
          <a:prstGeom prst="rect">
            <a:avLst/>
          </a:prstGeom>
        </p:spPr>
        <p:txBody>
          <a:bodyPr lIns="121917" tIns="60958" rIns="121917" bIns="60958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－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15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7054109" y="4238994"/>
            <a:ext cx="1312163" cy="615696"/>
          </a:xfrm>
          <a:prstGeom prst="rect">
            <a:avLst/>
          </a:prstGeom>
        </p:spPr>
        <p:txBody>
          <a:bodyPr lIns="121917" tIns="60958" rIns="121917" bIns="60958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－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48" name="对象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2922986"/>
              </p:ext>
            </p:extLst>
          </p:nvPr>
        </p:nvGraphicFramePr>
        <p:xfrm>
          <a:off x="5265414" y="4882321"/>
          <a:ext cx="369045" cy="9844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96" name="Equation" r:id="rId7" imgW="152268" imgH="406048" progId="Equation.DSMT4">
                  <p:embed/>
                </p:oleObj>
              </mc:Choice>
              <mc:Fallback>
                <p:oleObj name="Equation" r:id="rId7" imgW="152268" imgH="406048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5414" y="4882321"/>
                        <a:ext cx="369045" cy="9844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对象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4798562"/>
              </p:ext>
            </p:extLst>
          </p:nvPr>
        </p:nvGraphicFramePr>
        <p:xfrm>
          <a:off x="6648469" y="4881772"/>
          <a:ext cx="583124" cy="9844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97" r:id="rId9" imgW="241195" imgH="406224" progId="Equation.DSMT4">
                  <p:embed/>
                </p:oleObj>
              </mc:Choice>
              <mc:Fallback>
                <p:oleObj r:id="rId9" imgW="241195" imgH="4062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8469" y="4881772"/>
                        <a:ext cx="583124" cy="9844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矩形 49"/>
          <p:cNvSpPr/>
          <p:nvPr/>
        </p:nvSpPr>
        <p:spPr>
          <a:xfrm>
            <a:off x="7656979" y="5089254"/>
            <a:ext cx="1314280" cy="615696"/>
          </a:xfrm>
          <a:prstGeom prst="rect">
            <a:avLst/>
          </a:prstGeom>
        </p:spPr>
        <p:txBody>
          <a:bodyPr lIns="121917" tIns="60958" rIns="121917" bIns="60958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0.63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5178403" y="5864899"/>
            <a:ext cx="1583061" cy="615696"/>
          </a:xfrm>
          <a:prstGeom prst="rect">
            <a:avLst/>
          </a:prstGeom>
        </p:spPr>
        <p:txBody>
          <a:bodyPr lIns="121917" tIns="60958" rIns="121917" bIns="60958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－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0.9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550142" y="5883954"/>
            <a:ext cx="1688880" cy="615696"/>
          </a:xfrm>
          <a:prstGeom prst="rect">
            <a:avLst/>
          </a:prstGeom>
        </p:spPr>
        <p:txBody>
          <a:bodyPr lIns="121917" tIns="60958" rIns="121917" bIns="60958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－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4.95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pSp>
        <p:nvGrpSpPr>
          <p:cNvPr id="53" name="组合 6"/>
          <p:cNvGrpSpPr>
            <a:grpSpLocks/>
          </p:cNvGrpSpPr>
          <p:nvPr/>
        </p:nvGrpSpPr>
        <p:grpSpPr bwMode="auto">
          <a:xfrm>
            <a:off x="4627634" y="1161192"/>
            <a:ext cx="3306650" cy="666886"/>
            <a:chOff x="5060" y="904"/>
            <a:chExt cx="3905" cy="787"/>
          </a:xfrm>
        </p:grpSpPr>
        <p:grpSp>
          <p:nvGrpSpPr>
            <p:cNvPr id="54" name="组合 21"/>
            <p:cNvGrpSpPr>
              <a:grpSpLocks noChangeAspect="1"/>
            </p:cNvGrpSpPr>
            <p:nvPr/>
          </p:nvGrpSpPr>
          <p:grpSpPr bwMode="auto">
            <a:xfrm>
              <a:off x="5115" y="984"/>
              <a:ext cx="3797" cy="707"/>
              <a:chOff x="3564387" y="597378"/>
              <a:chExt cx="2247990" cy="419195"/>
            </a:xfrm>
          </p:grpSpPr>
          <p:sp>
            <p:nvSpPr>
              <p:cNvPr id="56" name="缺角矩形 55"/>
              <p:cNvSpPr/>
              <p:nvPr/>
            </p:nvSpPr>
            <p:spPr>
              <a:xfrm rot="3000000">
                <a:off x="4021379" y="598179"/>
                <a:ext cx="419236" cy="418763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sz="33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7" name="缺角矩形 56"/>
              <p:cNvSpPr/>
              <p:nvPr/>
            </p:nvSpPr>
            <p:spPr>
              <a:xfrm rot="3000000">
                <a:off x="4478616" y="598178"/>
                <a:ext cx="419236" cy="418764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sz="33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8" name="缺角矩形 57"/>
              <p:cNvSpPr/>
              <p:nvPr/>
            </p:nvSpPr>
            <p:spPr>
              <a:xfrm rot="3000000">
                <a:off x="4935852" y="598179"/>
                <a:ext cx="419236" cy="418763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sz="33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9" name="缺角矩形 58"/>
              <p:cNvSpPr/>
              <p:nvPr/>
            </p:nvSpPr>
            <p:spPr>
              <a:xfrm rot="3000000">
                <a:off x="3564143" y="598178"/>
                <a:ext cx="419236" cy="418764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sz="33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0" name="缺角矩形 59"/>
              <p:cNvSpPr/>
              <p:nvPr/>
            </p:nvSpPr>
            <p:spPr>
              <a:xfrm rot="3000000">
                <a:off x="5393089" y="598178"/>
                <a:ext cx="419236" cy="418764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sz="33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5" name="TextBox 15"/>
            <p:cNvSpPr txBox="1">
              <a:spLocks noChangeArrowheads="1"/>
            </p:cNvSpPr>
            <p:nvPr/>
          </p:nvSpPr>
          <p:spPr bwMode="auto">
            <a:xfrm>
              <a:off x="5060" y="904"/>
              <a:ext cx="3905" cy="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 eaLnBrk="0" hangingPunct="0"/>
              <a:r>
                <a:rPr lang="zh-CN" altLang="en-US" sz="37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能力提升题</a:t>
              </a:r>
              <a:endParaRPr lang="en-US" altLang="zh-CN" sz="37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1" name="Text Box 4"/>
          <p:cNvSpPr txBox="1">
            <a:spLocks noChangeArrowheads="1"/>
          </p:cNvSpPr>
          <p:nvPr/>
        </p:nvSpPr>
        <p:spPr bwMode="auto">
          <a:xfrm>
            <a:off x="481117" y="1924046"/>
            <a:ext cx="10002065" cy="61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None/>
              <a:defRPr/>
            </a:pP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altLang="zh-CN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把下列各数分别填入相应的大括号里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  <a:endParaRPr lang="zh-CN" altLang="en-US" sz="3200" b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9776900" y="2519404"/>
            <a:ext cx="1690997" cy="615696"/>
          </a:xfrm>
          <a:prstGeom prst="rect">
            <a:avLst/>
          </a:prstGeom>
        </p:spPr>
        <p:txBody>
          <a:bodyPr lIns="121917" tIns="60958" rIns="121917" bIns="60958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3200" b="1" dirty="0">
                <a:latin typeface="Times New Roman" pitchFamily="18" charset="0"/>
                <a:ea typeface="+mj-ea"/>
                <a:cs typeface="Times New Roman" pitchFamily="18" charset="0"/>
              </a:rPr>
              <a:t>4.95</a:t>
            </a:r>
            <a:endParaRPr lang="zh-CN" altLang="en-US" sz="3200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073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7" grpId="0"/>
      <p:bldP spid="50" grpId="0"/>
      <p:bldP spid="51" grpId="0"/>
      <p:bldP spid="5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840900" y="1898576"/>
            <a:ext cx="10991862" cy="3283711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20000"/>
              </a:lnSpc>
              <a:spcBef>
                <a:spcPts val="800"/>
              </a:spcBef>
              <a:defRPr/>
            </a:pP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某中学对九年级男生进行引体向上的测试，以能做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10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个为标准，超过的次数用正数表示，不足的次数用负数表示，其中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8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名男生的成绩如下：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+2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-5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0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-2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+4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-1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-1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+3.</a:t>
            </a:r>
          </a:p>
          <a:p>
            <a:pPr>
              <a:lnSpc>
                <a:spcPct val="120000"/>
              </a:lnSpc>
              <a:spcBef>
                <a:spcPts val="800"/>
              </a:spcBef>
              <a:defRPr/>
            </a:pP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）达到标准的男生占百分之几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?</a:t>
            </a:r>
          </a:p>
          <a:p>
            <a:pPr>
              <a:lnSpc>
                <a:spcPct val="120000"/>
              </a:lnSpc>
              <a:spcBef>
                <a:spcPts val="800"/>
              </a:spcBef>
              <a:defRPr/>
            </a:pP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）他们共做了多少个引体向上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? </a:t>
            </a:r>
          </a:p>
        </p:txBody>
      </p:sp>
      <p:grpSp>
        <p:nvGrpSpPr>
          <p:cNvPr id="44034" name="组合 2"/>
          <p:cNvGrpSpPr>
            <a:grpSpLocks/>
          </p:cNvGrpSpPr>
          <p:nvPr/>
        </p:nvGrpSpPr>
        <p:grpSpPr bwMode="auto">
          <a:xfrm>
            <a:off x="4556463" y="1240138"/>
            <a:ext cx="3304534" cy="667734"/>
            <a:chOff x="5060" y="905"/>
            <a:chExt cx="3905" cy="788"/>
          </a:xfrm>
        </p:grpSpPr>
        <p:grpSp>
          <p:nvGrpSpPr>
            <p:cNvPr id="44035" name="组合 6"/>
            <p:cNvGrpSpPr>
              <a:grpSpLocks noChangeAspect="1"/>
            </p:cNvGrpSpPr>
            <p:nvPr/>
          </p:nvGrpSpPr>
          <p:grpSpPr bwMode="auto">
            <a:xfrm>
              <a:off x="5115" y="985"/>
              <a:ext cx="3798" cy="708"/>
              <a:chOff x="3564387" y="597378"/>
              <a:chExt cx="2247990" cy="419195"/>
            </a:xfrm>
          </p:grpSpPr>
          <p:sp>
            <p:nvSpPr>
              <p:cNvPr id="8" name="缺角矩形 7"/>
              <p:cNvSpPr/>
              <p:nvPr/>
            </p:nvSpPr>
            <p:spPr>
              <a:xfrm rot="3000000">
                <a:off x="4021947" y="597211"/>
                <a:ext cx="418644" cy="418921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缺角矩形 8"/>
              <p:cNvSpPr/>
              <p:nvPr/>
            </p:nvSpPr>
            <p:spPr>
              <a:xfrm rot="3000000">
                <a:off x="4479356" y="597210"/>
                <a:ext cx="418644" cy="418922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缺角矩形 9"/>
              <p:cNvSpPr/>
              <p:nvPr/>
            </p:nvSpPr>
            <p:spPr>
              <a:xfrm rot="3000000">
                <a:off x="4936765" y="597211"/>
                <a:ext cx="418644" cy="418921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缺角矩形 10"/>
              <p:cNvSpPr/>
              <p:nvPr/>
            </p:nvSpPr>
            <p:spPr>
              <a:xfrm rot="3000000">
                <a:off x="3564538" y="597210"/>
                <a:ext cx="418644" cy="418922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缺角矩形 11"/>
              <p:cNvSpPr/>
              <p:nvPr/>
            </p:nvSpPr>
            <p:spPr>
              <a:xfrm rot="3000000">
                <a:off x="5394174" y="597210"/>
                <a:ext cx="418644" cy="418922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4041" name="TextBox 15"/>
            <p:cNvSpPr txBox="1">
              <a:spLocks noChangeArrowheads="1"/>
            </p:cNvSpPr>
            <p:nvPr/>
          </p:nvSpPr>
          <p:spPr bwMode="auto">
            <a:xfrm>
              <a:off x="5060" y="905"/>
              <a:ext cx="3905" cy="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 eaLnBrk="0" hangingPunct="0"/>
              <a:r>
                <a:rPr lang="zh-CN" altLang="en-US" sz="37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拓广探索题</a:t>
              </a:r>
              <a:endParaRPr lang="en-US" altLang="zh-CN" sz="37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590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1163663" y="1952283"/>
            <a:ext cx="10537510" cy="2348203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  <a:spcBef>
                <a:spcPts val="800"/>
              </a:spcBef>
              <a:defRPr/>
            </a:pPr>
            <a:r>
              <a:rPr lang="zh-CN" altLang="en-US" sz="3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解：</a:t>
            </a:r>
            <a:r>
              <a:rPr lang="zh-CN" altLang="en-US" sz="32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en-US" altLang="zh-CN" sz="32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</a:t>
            </a:r>
            <a:r>
              <a:rPr lang="zh-CN" altLang="en-US" sz="32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）                           ，达到标准的男生占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50%</a:t>
            </a:r>
            <a:r>
              <a:rPr lang="en-US" altLang="zh-CN" sz="32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spcBef>
                <a:spcPts val="800"/>
              </a:spcBef>
              <a:defRPr/>
            </a:pPr>
            <a:r>
              <a:rPr lang="zh-CN" altLang="en-US" sz="32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en-US" altLang="zh-CN" sz="32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</a:t>
            </a:r>
            <a:r>
              <a:rPr lang="zh-CN" altLang="en-US" sz="32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）</a:t>
            </a:r>
            <a:r>
              <a:rPr lang="en-US" altLang="zh-CN" sz="32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</a:t>
            </a:r>
            <a:r>
              <a:rPr lang="zh-CN" altLang="en-US" sz="32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－</a:t>
            </a:r>
            <a:r>
              <a:rPr lang="en-US" altLang="zh-CN" sz="32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5</a:t>
            </a:r>
            <a:r>
              <a:rPr lang="zh-CN" altLang="en-US" sz="32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＋</a:t>
            </a:r>
            <a:r>
              <a:rPr lang="en-US" altLang="zh-CN" sz="32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</a:t>
            </a:r>
            <a:r>
              <a:rPr lang="zh-CN" altLang="en-US" sz="32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－</a:t>
            </a:r>
            <a:r>
              <a:rPr lang="en-US" altLang="zh-CN" sz="32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</a:t>
            </a:r>
            <a:r>
              <a:rPr lang="zh-CN" altLang="en-US" sz="32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＋</a:t>
            </a:r>
            <a:r>
              <a:rPr lang="en-US" altLang="zh-CN" sz="32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4</a:t>
            </a:r>
            <a:r>
              <a:rPr lang="zh-CN" altLang="en-US" sz="32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－</a:t>
            </a:r>
            <a:r>
              <a:rPr lang="en-US" altLang="zh-CN" sz="32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</a:t>
            </a:r>
            <a:r>
              <a:rPr lang="zh-CN" altLang="en-US" sz="32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－</a:t>
            </a:r>
            <a:r>
              <a:rPr lang="en-US" altLang="zh-CN" sz="32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</a:t>
            </a:r>
            <a:r>
              <a:rPr lang="zh-CN" altLang="en-US" sz="32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＋</a:t>
            </a:r>
            <a:r>
              <a:rPr lang="en-US" altLang="zh-CN" sz="32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3</a:t>
            </a:r>
            <a:r>
              <a:rPr lang="zh-CN" altLang="en-US" sz="32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＋</a:t>
            </a:r>
            <a:r>
              <a:rPr lang="en-US" altLang="zh-CN" sz="32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8×10 = 80</a:t>
            </a:r>
            <a:r>
              <a:rPr lang="zh-CN" altLang="en-US" sz="32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（个），他们共做了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80</a:t>
            </a:r>
            <a:r>
              <a:rPr lang="zh-CN" altLang="en-US" sz="32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个引体向上</a:t>
            </a:r>
            <a:r>
              <a:rPr lang="en-US" altLang="zh-CN" sz="32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</a:t>
            </a:r>
          </a:p>
        </p:txBody>
      </p:sp>
      <p:graphicFrame>
        <p:nvGraphicFramePr>
          <p:cNvPr id="22" name="对象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9053500"/>
              </p:ext>
            </p:extLst>
          </p:nvPr>
        </p:nvGraphicFramePr>
        <p:xfrm>
          <a:off x="3267323" y="1952283"/>
          <a:ext cx="2592403" cy="1023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5" name="Equation" r:id="rId3" imgW="1028520" imgH="406080" progId="Equation.DSMT4">
                  <p:embed/>
                </p:oleObj>
              </mc:Choice>
              <mc:Fallback>
                <p:oleObj name="Equation" r:id="rId3" imgW="102852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7323" y="1952283"/>
                        <a:ext cx="2592403" cy="10233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859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8"/>
          <p:cNvSpPr>
            <a:spLocks noChangeArrowheads="1"/>
          </p:cNvSpPr>
          <p:nvPr/>
        </p:nvSpPr>
        <p:spPr bwMode="auto">
          <a:xfrm>
            <a:off x="2895224" y="2138480"/>
            <a:ext cx="246276" cy="14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 anchor="ctr">
            <a:spAutoFit/>
          </a:bodyPr>
          <a:lstStyle/>
          <a:p>
            <a:endParaRPr lang="zh-CN" altLang="en-US" sz="1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Text Box 19"/>
          <p:cNvSpPr txBox="1">
            <a:spLocks noChangeArrowheads="1"/>
          </p:cNvSpPr>
          <p:nvPr/>
        </p:nvSpPr>
        <p:spPr bwMode="auto">
          <a:xfrm>
            <a:off x="1086132" y="1204611"/>
            <a:ext cx="11428512" cy="86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1.</a:t>
            </a:r>
            <a:r>
              <a:rPr lang="zh-CN" altLang="en-US" sz="3200" b="1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到现在为止，我们学过的数（</a:t>
            </a:r>
            <a:r>
              <a:rPr lang="en-US" altLang="zh-CN" sz="3200" b="1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π </a:t>
            </a:r>
            <a:r>
              <a:rPr lang="zh-CN" altLang="en-US" sz="3200" b="1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除外）都是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有理数</a:t>
            </a:r>
            <a:r>
              <a:rPr lang="zh-CN" altLang="en-US" sz="3200" b="1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．</a:t>
            </a:r>
          </a:p>
        </p:txBody>
      </p:sp>
      <p:sp>
        <p:nvSpPr>
          <p:cNvPr id="92181" name="Text Box 21"/>
          <p:cNvSpPr txBox="1">
            <a:spLocks noChangeArrowheads="1"/>
          </p:cNvSpPr>
          <p:nvPr/>
        </p:nvSpPr>
        <p:spPr bwMode="auto">
          <a:xfrm>
            <a:off x="1086132" y="2161618"/>
            <a:ext cx="3131219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en-US" altLang="zh-CN" sz="3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2.</a:t>
            </a:r>
            <a:r>
              <a:rPr lang="zh-CN" altLang="en-US" sz="3200" b="1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有理数的分类 </a:t>
            </a:r>
          </a:p>
        </p:txBody>
      </p:sp>
      <p:sp>
        <p:nvSpPr>
          <p:cNvPr id="92191" name="Text Box 31"/>
          <p:cNvSpPr txBox="1">
            <a:spLocks noChangeArrowheads="1"/>
          </p:cNvSpPr>
          <p:nvPr/>
        </p:nvSpPr>
        <p:spPr bwMode="auto">
          <a:xfrm>
            <a:off x="2349196" y="3429794"/>
            <a:ext cx="667086" cy="141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2800" b="1" dirty="0">
                <a:solidFill>
                  <a:srgbClr val="D60093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有理数</a:t>
            </a:r>
          </a:p>
        </p:txBody>
      </p:sp>
      <p:sp>
        <p:nvSpPr>
          <p:cNvPr id="92192" name="Text Box 32"/>
          <p:cNvSpPr txBox="1">
            <a:spLocks noChangeArrowheads="1"/>
          </p:cNvSpPr>
          <p:nvPr/>
        </p:nvSpPr>
        <p:spPr bwMode="auto">
          <a:xfrm>
            <a:off x="3263476" y="3353576"/>
            <a:ext cx="1240205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sz="2800" b="1">
                <a:solidFill>
                  <a:srgbClr val="D60093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整数</a:t>
            </a:r>
          </a:p>
        </p:txBody>
      </p:sp>
      <p:sp>
        <p:nvSpPr>
          <p:cNvPr id="92193" name="Text Box 33"/>
          <p:cNvSpPr txBox="1">
            <a:spLocks noChangeArrowheads="1"/>
          </p:cNvSpPr>
          <p:nvPr/>
        </p:nvSpPr>
        <p:spPr bwMode="auto">
          <a:xfrm>
            <a:off x="3267708" y="4496841"/>
            <a:ext cx="1083592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sz="2800" b="1">
                <a:solidFill>
                  <a:srgbClr val="D60093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分数</a:t>
            </a:r>
          </a:p>
        </p:txBody>
      </p:sp>
      <p:pic>
        <p:nvPicPr>
          <p:cNvPr id="92194" name="Object 3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604" y="3429794"/>
            <a:ext cx="427511" cy="1371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5" name="Text Box 35"/>
          <p:cNvSpPr txBox="1">
            <a:spLocks noChangeArrowheads="1"/>
          </p:cNvSpPr>
          <p:nvPr/>
        </p:nvSpPr>
        <p:spPr bwMode="auto">
          <a:xfrm>
            <a:off x="4230667" y="3810882"/>
            <a:ext cx="1951313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sz="2800" b="1">
                <a:solidFill>
                  <a:srgbClr val="D60093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负整数</a:t>
            </a:r>
          </a:p>
        </p:txBody>
      </p:sp>
      <p:sp>
        <p:nvSpPr>
          <p:cNvPr id="92196" name="Text Box 36"/>
          <p:cNvSpPr txBox="1">
            <a:spLocks noChangeArrowheads="1"/>
          </p:cNvSpPr>
          <p:nvPr/>
        </p:nvSpPr>
        <p:spPr bwMode="auto">
          <a:xfrm>
            <a:off x="4190455" y="4725494"/>
            <a:ext cx="1951313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sz="2800" b="1">
                <a:solidFill>
                  <a:srgbClr val="D60093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负分数</a:t>
            </a:r>
          </a:p>
        </p:txBody>
      </p:sp>
      <p:sp>
        <p:nvSpPr>
          <p:cNvPr id="92197" name="Text Box 37"/>
          <p:cNvSpPr txBox="1">
            <a:spLocks noChangeArrowheads="1"/>
          </p:cNvSpPr>
          <p:nvPr/>
        </p:nvSpPr>
        <p:spPr bwMode="auto">
          <a:xfrm>
            <a:off x="4190455" y="4268188"/>
            <a:ext cx="1951313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sz="2800" b="1">
                <a:solidFill>
                  <a:srgbClr val="D60093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正分数</a:t>
            </a:r>
          </a:p>
        </p:txBody>
      </p:sp>
      <p:sp>
        <p:nvSpPr>
          <p:cNvPr id="92198" name="Text Box 38"/>
          <p:cNvSpPr txBox="1">
            <a:spLocks noChangeArrowheads="1"/>
          </p:cNvSpPr>
          <p:nvPr/>
        </p:nvSpPr>
        <p:spPr bwMode="auto">
          <a:xfrm>
            <a:off x="4230667" y="2896270"/>
            <a:ext cx="1951313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sz="2800" b="1">
                <a:solidFill>
                  <a:srgbClr val="D60093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正整数</a:t>
            </a:r>
          </a:p>
        </p:txBody>
      </p:sp>
      <p:sp>
        <p:nvSpPr>
          <p:cNvPr id="92199" name="Text Box 39"/>
          <p:cNvSpPr txBox="1">
            <a:spLocks noChangeArrowheads="1"/>
          </p:cNvSpPr>
          <p:nvPr/>
        </p:nvSpPr>
        <p:spPr bwMode="auto">
          <a:xfrm>
            <a:off x="4408444" y="3429794"/>
            <a:ext cx="637033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en-US" altLang="zh-CN" sz="2800" b="1">
                <a:solidFill>
                  <a:srgbClr val="D60093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0</a:t>
            </a:r>
          </a:p>
        </p:txBody>
      </p:sp>
      <p:pic>
        <p:nvPicPr>
          <p:cNvPr id="92200" name="Object 4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075" y="3048706"/>
            <a:ext cx="427511" cy="1067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1" name="Object 4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2517" y="4364835"/>
            <a:ext cx="353438" cy="881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2" name="Text Box 42"/>
          <p:cNvSpPr txBox="1">
            <a:spLocks noChangeArrowheads="1"/>
          </p:cNvSpPr>
          <p:nvPr/>
        </p:nvSpPr>
        <p:spPr bwMode="auto">
          <a:xfrm>
            <a:off x="6910018" y="3124923"/>
            <a:ext cx="1879355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sz="2800" b="1">
                <a:solidFill>
                  <a:srgbClr val="D60093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正有理数</a:t>
            </a:r>
          </a:p>
        </p:txBody>
      </p:sp>
      <p:sp>
        <p:nvSpPr>
          <p:cNvPr id="92203" name="Text Box 43"/>
          <p:cNvSpPr txBox="1">
            <a:spLocks noChangeArrowheads="1"/>
          </p:cNvSpPr>
          <p:nvPr/>
        </p:nvSpPr>
        <p:spPr bwMode="auto">
          <a:xfrm>
            <a:off x="6831711" y="4501075"/>
            <a:ext cx="2143905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sz="2800" b="1">
                <a:solidFill>
                  <a:srgbClr val="D60093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负有理数</a:t>
            </a:r>
          </a:p>
        </p:txBody>
      </p:sp>
      <p:pic>
        <p:nvPicPr>
          <p:cNvPr id="92204" name="Object 4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727" y="3277358"/>
            <a:ext cx="237036" cy="1600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5" name="Object 4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788" y="4376163"/>
            <a:ext cx="687828" cy="901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6" name="Text Box 46"/>
          <p:cNvSpPr txBox="1">
            <a:spLocks noChangeArrowheads="1"/>
          </p:cNvSpPr>
          <p:nvPr/>
        </p:nvSpPr>
        <p:spPr bwMode="auto">
          <a:xfrm>
            <a:off x="8537522" y="3491192"/>
            <a:ext cx="1686764" cy="550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sz="2800" b="1">
                <a:solidFill>
                  <a:srgbClr val="D60093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正分数</a:t>
            </a:r>
          </a:p>
        </p:txBody>
      </p:sp>
      <p:sp>
        <p:nvSpPr>
          <p:cNvPr id="92207" name="Text Box 47"/>
          <p:cNvSpPr txBox="1">
            <a:spLocks noChangeArrowheads="1"/>
          </p:cNvSpPr>
          <p:nvPr/>
        </p:nvSpPr>
        <p:spPr bwMode="auto">
          <a:xfrm>
            <a:off x="8480381" y="4877929"/>
            <a:ext cx="1688880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sz="2800" b="1">
                <a:solidFill>
                  <a:srgbClr val="D60093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负分数</a:t>
            </a:r>
          </a:p>
        </p:txBody>
      </p:sp>
      <p:sp>
        <p:nvSpPr>
          <p:cNvPr id="92208" name="Text Box 48"/>
          <p:cNvSpPr txBox="1">
            <a:spLocks noChangeArrowheads="1"/>
          </p:cNvSpPr>
          <p:nvPr/>
        </p:nvSpPr>
        <p:spPr bwMode="auto">
          <a:xfrm>
            <a:off x="8480381" y="4211026"/>
            <a:ext cx="1688880" cy="55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sz="2800" b="1">
                <a:solidFill>
                  <a:srgbClr val="D60093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负整数</a:t>
            </a:r>
          </a:p>
        </p:txBody>
      </p:sp>
      <p:sp>
        <p:nvSpPr>
          <p:cNvPr id="92209" name="Text Box 49"/>
          <p:cNvSpPr txBox="1">
            <a:spLocks noChangeArrowheads="1"/>
          </p:cNvSpPr>
          <p:nvPr/>
        </p:nvSpPr>
        <p:spPr bwMode="auto">
          <a:xfrm>
            <a:off x="8537522" y="2758657"/>
            <a:ext cx="1686764" cy="55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sz="2800" b="1" dirty="0">
                <a:solidFill>
                  <a:srgbClr val="D60093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正整数</a:t>
            </a:r>
          </a:p>
        </p:txBody>
      </p:sp>
      <p:pic>
        <p:nvPicPr>
          <p:cNvPr id="92210" name="Object 5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793" y="2925911"/>
            <a:ext cx="463489" cy="91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1" name="Text Box 51"/>
          <p:cNvSpPr txBox="1">
            <a:spLocks noChangeArrowheads="1"/>
          </p:cNvSpPr>
          <p:nvPr/>
        </p:nvSpPr>
        <p:spPr bwMode="auto">
          <a:xfrm>
            <a:off x="7161867" y="3810882"/>
            <a:ext cx="592590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en-US" altLang="zh-CN" sz="2800" b="1">
                <a:solidFill>
                  <a:srgbClr val="D60093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0</a:t>
            </a:r>
          </a:p>
        </p:txBody>
      </p:sp>
      <p:sp>
        <p:nvSpPr>
          <p:cNvPr id="92212" name="Text Box 52"/>
          <p:cNvSpPr txBox="1">
            <a:spLocks noChangeArrowheads="1"/>
          </p:cNvSpPr>
          <p:nvPr/>
        </p:nvSpPr>
        <p:spPr bwMode="auto">
          <a:xfrm>
            <a:off x="6067693" y="3429794"/>
            <a:ext cx="637033" cy="141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2800" b="1" dirty="0">
                <a:solidFill>
                  <a:srgbClr val="D60093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有理数</a:t>
            </a:r>
          </a:p>
        </p:txBody>
      </p:sp>
      <p:sp>
        <p:nvSpPr>
          <p:cNvPr id="92213" name="Text Box 53"/>
          <p:cNvSpPr txBox="1">
            <a:spLocks noChangeArrowheads="1"/>
          </p:cNvSpPr>
          <p:nvPr/>
        </p:nvSpPr>
        <p:spPr bwMode="auto">
          <a:xfrm>
            <a:off x="1121689" y="5487672"/>
            <a:ext cx="7365041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en-US" altLang="zh-CN" sz="3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3.</a:t>
            </a:r>
            <a:r>
              <a:rPr lang="zh-CN" altLang="en-US" sz="3200" b="1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注意</a:t>
            </a:r>
            <a:r>
              <a:rPr lang="en-US" altLang="zh-CN" sz="3200" b="1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0</a:t>
            </a:r>
            <a:r>
              <a:rPr lang="zh-CN" altLang="en-US" sz="3200" b="1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的特殊性，分类时不要遗漏</a:t>
            </a:r>
            <a:r>
              <a:rPr lang="en-US" altLang="zh-CN" sz="3200" b="1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0</a:t>
            </a:r>
            <a:r>
              <a:rPr lang="zh-CN" altLang="en-US" sz="3200" b="1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．</a:t>
            </a:r>
          </a:p>
        </p:txBody>
      </p:sp>
    </p:spTree>
    <p:extLst>
      <p:ext uri="{BB962C8B-B14F-4D97-AF65-F5344CB8AC3E}">
        <p14:creationId xmlns:p14="http://schemas.microsoft.com/office/powerpoint/2010/main" val="3125643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2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2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2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2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2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2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2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2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2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2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2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2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2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2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2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2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2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2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2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2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2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2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2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2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2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92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92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2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2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2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92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92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92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92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92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92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92181" grpId="0"/>
      <p:bldP spid="92191" grpId="0"/>
      <p:bldP spid="92192" grpId="0"/>
      <p:bldP spid="92193" grpId="0"/>
      <p:bldP spid="92195" grpId="0"/>
      <p:bldP spid="92196" grpId="0"/>
      <p:bldP spid="92197" grpId="0"/>
      <p:bldP spid="92198" grpId="0"/>
      <p:bldP spid="92199" grpId="0"/>
      <p:bldP spid="92202" grpId="0"/>
      <p:bldP spid="92203" grpId="0"/>
      <p:bldP spid="92206" grpId="0"/>
      <p:bldP spid="92207" grpId="0"/>
      <p:bldP spid="92208" grpId="0"/>
      <p:bldP spid="92209" grpId="0"/>
      <p:bldP spid="92211" grpId="0"/>
      <p:bldP spid="92212" grpId="0"/>
      <p:bldP spid="9221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2806" y="2640980"/>
            <a:ext cx="7981640" cy="824261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6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600" b="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072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文本框 99"/>
          <p:cNvSpPr txBox="1">
            <a:spLocks noChangeArrowheads="1"/>
          </p:cNvSpPr>
          <p:nvPr/>
        </p:nvSpPr>
        <p:spPr bwMode="auto">
          <a:xfrm>
            <a:off x="750497" y="1977777"/>
            <a:ext cx="11126537" cy="2339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某天毛毛看报纸，见到下面一段内容：冬季的一天，某地的最高气温为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6℃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，最低气温达到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-10℃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，平均气温是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0℃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，而同一天北京的气温为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-3℃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～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7℃.</a:t>
            </a:r>
            <a:endParaRPr lang="zh-CN" altLang="en-US" sz="3200" b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30920" y="4237019"/>
            <a:ext cx="6606077" cy="615696"/>
          </a:xfrm>
          <a:prstGeom prst="rect">
            <a:avLst/>
          </a:prstGeom>
          <a:noFill/>
        </p:spPr>
        <p:txBody>
          <a:bodyPr wrap="none"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b="1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  <a:sym typeface="+mn-ea"/>
              </a:rPr>
              <a:t>问题</a:t>
            </a:r>
            <a:r>
              <a:rPr lang="en-US" altLang="zh-CN" sz="3200" b="1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  <a:sym typeface="+mn-ea"/>
              </a:rPr>
              <a:t>1</a:t>
            </a:r>
            <a:r>
              <a:rPr lang="zh-CN" altLang="en-US" sz="3200" b="1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  <a:sym typeface="+mn-ea"/>
              </a:rPr>
              <a:t>：</a:t>
            </a:r>
            <a:r>
              <a:rPr lang="zh-CN" altLang="en-US" sz="3200" b="1" noProof="1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这里面出现的数是什么数？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091770" y="4855327"/>
            <a:ext cx="6334359" cy="714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6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，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7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是正数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;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3558210" y="1362081"/>
            <a:ext cx="5111577" cy="615696"/>
            <a:chOff x="3632575" y="594330"/>
            <a:chExt cx="5111577" cy="615696"/>
          </a:xfrm>
        </p:grpSpPr>
        <p:sp>
          <p:nvSpPr>
            <p:cNvPr id="19467" name="文本框 6151"/>
            <p:cNvSpPr txBox="1">
              <a:spLocks noChangeArrowheads="1"/>
            </p:cNvSpPr>
            <p:nvPr/>
          </p:nvSpPr>
          <p:spPr bwMode="auto">
            <a:xfrm>
              <a:off x="6023249" y="594330"/>
              <a:ext cx="2720903" cy="615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21917" tIns="60958" rIns="121917" bIns="60958">
              <a:spAutoFit/>
            </a:bodyPr>
            <a:lstStyle/>
            <a:p>
              <a:r>
                <a:rPr lang="zh-CN" altLang="zh-CN" sz="3200" b="1" dirty="0">
                  <a:solidFill>
                    <a:srgbClr val="0D0D0D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  <a:sym typeface="宋体" pitchFamily="2" charset="-122"/>
                </a:rPr>
                <a:t>有理数的概念</a:t>
              </a:r>
            </a:p>
          </p:txBody>
        </p:sp>
        <p:grpSp>
          <p:nvGrpSpPr>
            <p:cNvPr id="19468" name="组合 4"/>
            <p:cNvGrpSpPr>
              <a:grpSpLocks/>
            </p:cNvGrpSpPr>
            <p:nvPr/>
          </p:nvGrpSpPr>
          <p:grpSpPr bwMode="auto">
            <a:xfrm>
              <a:off x="3632575" y="653329"/>
              <a:ext cx="2247607" cy="556697"/>
              <a:chOff x="3486" y="1120"/>
              <a:chExt cx="2654" cy="656"/>
            </a:xfrm>
          </p:grpSpPr>
          <p:sp>
            <p:nvSpPr>
              <p:cNvPr id="6" name="圆角矩形 5"/>
              <p:cNvSpPr/>
              <p:nvPr/>
            </p:nvSpPr>
            <p:spPr>
              <a:xfrm>
                <a:off x="3486" y="1120"/>
                <a:ext cx="2654" cy="626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470" name="矩形 1"/>
              <p:cNvSpPr>
                <a:spLocks noChangeArrowheads="1"/>
              </p:cNvSpPr>
              <p:nvPr/>
            </p:nvSpPr>
            <p:spPr bwMode="auto">
              <a:xfrm>
                <a:off x="3799" y="1203"/>
                <a:ext cx="2028" cy="5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zh-CN" altLang="en-US" sz="3200" dirty="0">
                    <a:solidFill>
                      <a:schemeClr val="bg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知识点 </a:t>
                </a:r>
                <a:r>
                  <a:rPr lang="en-US" altLang="zh-CN" sz="3200" b="1" dirty="0">
                    <a:solidFill>
                      <a:schemeClr val="bg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1</a:t>
                </a:r>
                <a:endParaRPr lang="zh-CN" altLang="en-US" sz="3200" b="1" dirty="0">
                  <a:solidFill>
                    <a:schemeClr val="bg1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</p:grpSp>
      </p:grpSp>
      <p:pic>
        <p:nvPicPr>
          <p:cNvPr id="19471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4452" y="3635979"/>
            <a:ext cx="2539669" cy="2686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92250" y="4904582"/>
            <a:ext cx="3844747" cy="615696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-10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，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-3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是负数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;</a:t>
            </a:r>
            <a:endParaRPr lang="zh-CN" altLang="en-US" sz="3200" b="1" dirty="0">
              <a:solidFill>
                <a:srgbClr val="FF00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91770" y="5640561"/>
            <a:ext cx="6085648" cy="615696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0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既不是正数也不是负数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endParaRPr lang="zh-CN" altLang="en-US" sz="3200" b="1" dirty="0">
              <a:solidFill>
                <a:srgbClr val="FF00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32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435" grpId="0"/>
      <p:bldP spid="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3553" name="Text Box 18"/>
              <p:cNvSpPr txBox="1">
                <a:spLocks noChangeArrowheads="1"/>
              </p:cNvSpPr>
              <p:nvPr/>
            </p:nvSpPr>
            <p:spPr bwMode="auto">
              <a:xfrm>
                <a:off x="1099822" y="1298734"/>
                <a:ext cx="10021111" cy="19187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121917" tIns="60958" rIns="121917" bIns="60958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3200" b="1" noProof="1">
                    <a:solidFill>
                      <a:srgbClr val="0000FF"/>
                    </a:solidFill>
                    <a:latin typeface="Times New Roman" pitchFamily="18" charset="0"/>
                    <a:ea typeface="黑体" panose="02010600030101010101" pitchFamily="2" charset="-122"/>
                    <a:cs typeface="Times New Roman" pitchFamily="18" charset="0"/>
                    <a:sym typeface="+mn-ea"/>
                  </a:rPr>
                  <a:t>问题</a:t>
                </a:r>
                <a:r>
                  <a:rPr lang="en-US" altLang="zh-CN" sz="3200" b="1" noProof="1">
                    <a:solidFill>
                      <a:srgbClr val="0000FF"/>
                    </a:solidFill>
                    <a:latin typeface="Times New Roman" pitchFamily="18" charset="0"/>
                    <a:ea typeface="黑体" panose="02010600030101010101" pitchFamily="2" charset="-122"/>
                    <a:cs typeface="Times New Roman" pitchFamily="18" charset="0"/>
                    <a:sym typeface="+mn-ea"/>
                  </a:rPr>
                  <a:t>2</a:t>
                </a:r>
                <a:r>
                  <a:rPr lang="zh-CN" altLang="en-US" sz="3200" b="1" noProof="1">
                    <a:solidFill>
                      <a:srgbClr val="0000FF"/>
                    </a:solidFill>
                    <a:latin typeface="Times New Roman" pitchFamily="18" charset="0"/>
                    <a:ea typeface="黑体" panose="02010600030101010101" pitchFamily="2" charset="-122"/>
                    <a:cs typeface="Times New Roman" pitchFamily="18" charset="0"/>
                    <a:sym typeface="+mn-ea"/>
                  </a:rPr>
                  <a:t>：</a:t>
                </a:r>
                <a:r>
                  <a:rPr lang="zh-CN" altLang="en-US" sz="3200" b="1" dirty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目前我们所学的小数有哪几类？</a:t>
                </a:r>
                <a:endParaRPr lang="en-US" altLang="zh-CN" sz="3200" b="1" dirty="0">
                  <a:latin typeface="Times New Roman" pitchFamily="18" charset="0"/>
                  <a:ea typeface="楷体" pitchFamily="49" charset="-122"/>
                  <a:cs typeface="Times New Roman" pitchFamily="18" charset="0"/>
                </a:endParaRPr>
              </a:p>
              <a:p>
                <a:pPr>
                  <a:lnSpc>
                    <a:spcPct val="120000"/>
                  </a:lnSpc>
                </a:pPr>
                <a:endParaRPr lang="en-US" altLang="zh-CN" sz="3200" b="1" dirty="0">
                  <a:latin typeface="Times New Roman" pitchFamily="18" charset="0"/>
                  <a:ea typeface="楷体" pitchFamily="49" charset="-122"/>
                  <a:cs typeface="Times New Roman" pitchFamily="18" charset="0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3200" b="1" noProof="1">
                    <a:solidFill>
                      <a:srgbClr val="0000FF"/>
                    </a:solidFill>
                    <a:latin typeface="Times New Roman" pitchFamily="18" charset="0"/>
                    <a:ea typeface="黑体" panose="02010600030101010101" pitchFamily="2" charset="-122"/>
                    <a:cs typeface="Times New Roman" pitchFamily="18" charset="0"/>
                    <a:sym typeface="+mn-ea"/>
                  </a:rPr>
                  <a:t>问题</a:t>
                </a:r>
                <a:r>
                  <a:rPr lang="en-US" altLang="zh-CN" sz="3200" b="1" noProof="1">
                    <a:solidFill>
                      <a:srgbClr val="0000FF"/>
                    </a:solidFill>
                    <a:latin typeface="Times New Roman" pitchFamily="18" charset="0"/>
                    <a:ea typeface="黑体" panose="02010600030101010101" pitchFamily="2" charset="-122"/>
                    <a:cs typeface="Times New Roman" pitchFamily="18" charset="0"/>
                    <a:sym typeface="+mn-ea"/>
                  </a:rPr>
                  <a:t>3</a:t>
                </a:r>
                <a:r>
                  <a:rPr lang="zh-CN" altLang="en-US" sz="3200" b="1" noProof="1">
                    <a:solidFill>
                      <a:srgbClr val="0000FF"/>
                    </a:solidFill>
                    <a:latin typeface="Times New Roman" pitchFamily="18" charset="0"/>
                    <a:ea typeface="黑体" panose="02010600030101010101" pitchFamily="2" charset="-122"/>
                    <a:cs typeface="Times New Roman" pitchFamily="18" charset="0"/>
                    <a:sym typeface="+mn-ea"/>
                  </a:rPr>
                  <a:t>： </a:t>
                </a:r>
                <a:r>
                  <a:rPr lang="en-US" altLang="zh-CN" sz="3200" b="1" dirty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0.1,  -0.5,  5.32,  -15</a:t>
                </a:r>
                <a:r>
                  <a:rPr lang="zh-CN" altLang="en-US" sz="3200" b="1" dirty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，</a:t>
                </a:r>
                <a:r>
                  <a:rPr lang="en-US" altLang="zh-CN" sz="3200" b="1" dirty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0. 2</a:t>
                </a:r>
                <a:r>
                  <a:rPr lang="zh-CN" altLang="en-US" sz="3200" b="1" dirty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，</a:t>
                </a:r>
                <a:r>
                  <a:rPr lang="en-US" altLang="zh-CN" sz="3200" b="1" dirty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0.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zh-CN" altLang="en-US" sz="3200" b="1" i="1">
                            <a:latin typeface="Cambria Math"/>
                            <a:ea typeface="楷体" pitchFamily="49" charset="-122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altLang="zh-CN" sz="3200" b="1">
                            <a:latin typeface="Times New Roman" pitchFamily="18" charset="0"/>
                            <a:ea typeface="楷体" pitchFamily="49" charset="-122"/>
                            <a:cs typeface="Times New Roman" pitchFamily="18" charset="0"/>
                          </a:rPr>
                          <m:t>3</m:t>
                        </m:r>
                      </m:e>
                    </m:acc>
                  </m:oMath>
                </a14:m>
                <a:r>
                  <a:rPr lang="zh-CN" altLang="en-US" sz="3200" b="1" dirty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又是什么数？</a:t>
                </a:r>
              </a:p>
            </p:txBody>
          </p:sp>
        </mc:Choice>
        <mc:Fallback xmlns="">
          <p:sp>
            <p:nvSpPr>
              <p:cNvPr id="23553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99822" y="1298734"/>
                <a:ext cx="10021111" cy="1918747"/>
              </a:xfrm>
              <a:prstGeom prst="rect">
                <a:avLst/>
              </a:prstGeom>
              <a:blipFill rotWithShape="1">
                <a:blip r:embed="rId4"/>
                <a:stretch>
                  <a:fillRect l="-1217" t="-2222" b="-571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6444" name="Text Box 12"/>
          <p:cNvSpPr txBox="1">
            <a:spLocks noChangeArrowheads="1"/>
          </p:cNvSpPr>
          <p:nvPr/>
        </p:nvSpPr>
        <p:spPr bwMode="auto">
          <a:xfrm>
            <a:off x="2696190" y="3900927"/>
            <a:ext cx="3887810" cy="55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它们都可以化为分数：</a:t>
            </a:r>
          </a:p>
        </p:txBody>
      </p:sp>
      <p:graphicFrame>
        <p:nvGraphicFramePr>
          <p:cNvPr id="146443" name="Object 11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276281650"/>
              </p:ext>
            </p:extLst>
          </p:nvPr>
        </p:nvGraphicFramePr>
        <p:xfrm>
          <a:off x="1278647" y="4453504"/>
          <a:ext cx="1163638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3" name="Equation" r:id="rId5" imgW="596880" imgH="406080" progId="Equation.DSMT4">
                  <p:embed/>
                </p:oleObj>
              </mc:Choice>
              <mc:Fallback>
                <p:oleObj name="Equation" r:id="rId5" imgW="596880" imgH="406080" progId="Equation.DSMT4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8647" y="4453504"/>
                        <a:ext cx="1163638" cy="792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6445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9661173"/>
              </p:ext>
            </p:extLst>
          </p:nvPr>
        </p:nvGraphicFramePr>
        <p:xfrm>
          <a:off x="2895447" y="4515057"/>
          <a:ext cx="1744648" cy="7921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4" name="Equation" r:id="rId7" imgW="774360" imgH="406080" progId="Equation.DSMT4">
                  <p:embed/>
                </p:oleObj>
              </mc:Choice>
              <mc:Fallback>
                <p:oleObj name="Equation" r:id="rId7" imgW="77436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447" y="4515057"/>
                        <a:ext cx="1744648" cy="79218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6446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6072912"/>
              </p:ext>
            </p:extLst>
          </p:nvPr>
        </p:nvGraphicFramePr>
        <p:xfrm>
          <a:off x="5261887" y="4563984"/>
          <a:ext cx="2424763" cy="7921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5" name="Equation" r:id="rId9" imgW="1244520" imgH="406080" progId="Equation.DSMT4">
                  <p:embed/>
                </p:oleObj>
              </mc:Choice>
              <mc:Fallback>
                <p:oleObj name="Equation" r:id="rId9" imgW="124452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1887" y="4563984"/>
                        <a:ext cx="2424763" cy="79218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6447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7817752"/>
              </p:ext>
            </p:extLst>
          </p:nvPr>
        </p:nvGraphicFramePr>
        <p:xfrm>
          <a:off x="1216705" y="5439901"/>
          <a:ext cx="3657696" cy="7921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6" name="Equation" r:id="rId11" imgW="1879560" imgH="406080" progId="Equation.DSMT4">
                  <p:embed/>
                </p:oleObj>
              </mc:Choice>
              <mc:Fallback>
                <p:oleObj name="Equation" r:id="rId11" imgW="187956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6705" y="5439901"/>
                        <a:ext cx="3657696" cy="79218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6665411"/>
              </p:ext>
            </p:extLst>
          </p:nvPr>
        </p:nvGraphicFramePr>
        <p:xfrm>
          <a:off x="5306125" y="5439901"/>
          <a:ext cx="1375766" cy="7921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7" name="Equation" r:id="rId13" imgW="609480" imgH="406080" progId="Equation.DSMT4">
                  <p:embed/>
                </p:oleObj>
              </mc:Choice>
              <mc:Fallback>
                <p:oleObj name="Equation" r:id="rId13" imgW="60948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6125" y="5439901"/>
                        <a:ext cx="1375766" cy="79218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2698486" y="1981110"/>
            <a:ext cx="2289146" cy="55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有限小数，</a:t>
            </a:r>
          </a:p>
        </p:txBody>
      </p:sp>
      <p:sp>
        <p:nvSpPr>
          <p:cNvPr id="9" name="云形标注 8"/>
          <p:cNvSpPr>
            <a:spLocks noChangeArrowheads="1"/>
          </p:cNvSpPr>
          <p:nvPr/>
        </p:nvSpPr>
        <p:spPr bwMode="auto">
          <a:xfrm>
            <a:off x="8262206" y="4082804"/>
            <a:ext cx="3561886" cy="1357097"/>
          </a:xfrm>
          <a:prstGeom prst="cloudCallout">
            <a:avLst>
              <a:gd name="adj1" fmla="val -52079"/>
              <a:gd name="adj2" fmla="val -65550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121917" tIns="60958" rIns="121917" bIns="60958"/>
          <a:lstStyle/>
          <a:p>
            <a:endParaRPr lang="zh-CN" altLang="en-US" sz="100">
              <a:latin typeface="+mn-lt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8889638" y="4453504"/>
            <a:ext cx="3151306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sz="3200" b="1" dirty="0">
                <a:solidFill>
                  <a:srgbClr val="10243F"/>
                </a:solidFill>
                <a:latin typeface="+mn-lt"/>
                <a:ea typeface="楷体" pitchFamily="49" charset="-122"/>
              </a:rPr>
              <a:t>为什么呢？</a:t>
            </a:r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2735788" y="3226879"/>
            <a:ext cx="4277227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</a:rPr>
              <a:t>小学：</a:t>
            </a:r>
            <a:r>
              <a:rPr lang="zh-CN" altLang="en-US" sz="3200" b="1" dirty="0">
                <a:latin typeface="+mj-ea"/>
                <a:ea typeface="+mj-ea"/>
              </a:rPr>
              <a:t>小数</a:t>
            </a:r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5306125" y="3234498"/>
            <a:ext cx="4277227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</a:rPr>
              <a:t>初中：</a:t>
            </a:r>
            <a:r>
              <a:rPr lang="zh-CN" altLang="en-US" sz="3200" b="1" dirty="0">
                <a:latin typeface="+mj-ea"/>
                <a:ea typeface="+mj-ea"/>
              </a:rPr>
              <a:t>统归为分数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57019" y="1981110"/>
            <a:ext cx="3060532" cy="55399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无限循环小数，</a:t>
            </a:r>
            <a:endParaRPr lang="zh-CN" altLang="en-US" sz="2800" dirty="0">
              <a:latin typeface="+mj-ea"/>
              <a:ea typeface="+mj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70012" y="1981110"/>
            <a:ext cx="2936080" cy="554126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无限不循环小数</a:t>
            </a:r>
            <a:r>
              <a:rPr lang="en-US" altLang="zh-CN" sz="2800" b="1" dirty="0">
                <a:solidFill>
                  <a:srgbClr val="FF0000"/>
                </a:solidFill>
                <a:latin typeface="+mj-ea"/>
                <a:ea typeface="+mj-ea"/>
              </a:rPr>
              <a:t>.</a:t>
            </a:r>
            <a:endParaRPr lang="zh-CN" altLang="en-US" sz="28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6595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6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6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6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6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6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6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6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6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44" grpId="0"/>
      <p:bldP spid="8" grpId="0"/>
      <p:bldP spid="9" grpId="0" bldLvl="0" animBg="1"/>
      <p:bldP spid="10" grpId="0"/>
      <p:bldP spid="20" grpId="0"/>
      <p:bldP spid="21" grpId="0"/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7" name="文本框 207876"/>
          <p:cNvSpPr txBox="1">
            <a:spLocks noChangeArrowheads="1"/>
          </p:cNvSpPr>
          <p:nvPr/>
        </p:nvSpPr>
        <p:spPr bwMode="auto">
          <a:xfrm>
            <a:off x="528951" y="1442235"/>
            <a:ext cx="9977497" cy="1354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4572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4572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4572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4572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50000"/>
              </a:spcBef>
              <a:buClr>
                <a:srgbClr val="808080"/>
              </a:buClr>
            </a:pPr>
            <a:r>
              <a:rPr lang="zh-CN" altLang="en-US" sz="3200" b="1" dirty="0">
                <a:latin typeface="Times New Roman" pitchFamily="18" charset="0"/>
                <a:cs typeface="Times New Roman" pitchFamily="18" charset="0"/>
              </a:rPr>
              <a:t>    我们以前学过的数，像</a:t>
            </a:r>
            <a:r>
              <a:rPr lang="en-US" altLang="zh-CN" sz="32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3200" b="1" dirty="0"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32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3200" b="1" dirty="0"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3200" b="1" dirty="0">
                <a:latin typeface="Times New Roman" pitchFamily="18" charset="0"/>
                <a:cs typeface="Times New Roman" pitchFamily="18" charset="0"/>
              </a:rPr>
              <a:t>3 ……</a:t>
            </a:r>
            <a:r>
              <a:rPr lang="zh-CN" altLang="en-US" sz="3200" b="1" dirty="0">
                <a:latin typeface="Times New Roman" pitchFamily="18" charset="0"/>
                <a:cs typeface="Times New Roman" pitchFamily="18" charset="0"/>
              </a:rPr>
              <a:t>称为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正整数；</a:t>
            </a:r>
          </a:p>
          <a:p>
            <a:pPr eaLnBrk="0" hangingPunct="0">
              <a:spcBef>
                <a:spcPct val="50000"/>
              </a:spcBef>
              <a:buClr>
                <a:srgbClr val="808080"/>
              </a:buClr>
            </a:pPr>
            <a:endParaRPr lang="zh-CN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7880" name="文本框 207879"/>
          <p:cNvSpPr txBox="1">
            <a:spLocks noChangeArrowheads="1"/>
          </p:cNvSpPr>
          <p:nvPr/>
        </p:nvSpPr>
        <p:spPr bwMode="auto">
          <a:xfrm>
            <a:off x="2726591" y="5624992"/>
            <a:ext cx="842154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4572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4572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4572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4572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50000"/>
              </a:spcBef>
              <a:buClr>
                <a:srgbClr val="808080"/>
              </a:buClr>
            </a:pPr>
            <a:r>
              <a:rPr lang="zh-CN" altLang="en-US" sz="3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特别提示：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零既不是正数，也不是负数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474858" y="3274843"/>
            <a:ext cx="6562990" cy="6977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121917" tIns="60958" rIns="121917" bIns="60958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4572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4572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4572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4572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50000"/>
              </a:spcBef>
              <a:buClr>
                <a:srgbClr val="808080"/>
              </a:buClr>
            </a:pP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800" b="1" dirty="0">
                <a:latin typeface="Times New Roman" pitchFamily="18" charset="0"/>
                <a:cs typeface="Times New Roman" pitchFamily="18" charset="0"/>
                <a:sym typeface="Arial" pitchFamily="34" charset="0"/>
              </a:rPr>
              <a:t>-</a:t>
            </a: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800" b="1" dirty="0">
                <a:latin typeface="Times New Roman" pitchFamily="18" charset="0"/>
                <a:cs typeface="Times New Roman" pitchFamily="18" charset="0"/>
                <a:sym typeface="Arial" pitchFamily="34" charset="0"/>
              </a:rPr>
              <a:t>-</a:t>
            </a: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700" b="1" dirty="0">
                <a:latin typeface="Times New Roman" pitchFamily="18" charset="0"/>
                <a:cs typeface="Times New Roman" pitchFamily="18" charset="0"/>
              </a:rPr>
              <a:t>……</a:t>
            </a:r>
            <a:r>
              <a:rPr lang="zh-CN" altLang="en-US" sz="3200" b="1" dirty="0">
                <a:latin typeface="Times New Roman" pitchFamily="18" charset="0"/>
                <a:cs typeface="Times New Roman" pitchFamily="18" charset="0"/>
              </a:rPr>
              <a:t>称为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负整数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；</a:t>
            </a:r>
          </a:p>
        </p:txBody>
      </p:sp>
      <p:grpSp>
        <p:nvGrpSpPr>
          <p:cNvPr id="5" name="组合 5"/>
          <p:cNvGrpSpPr>
            <a:grpSpLocks/>
          </p:cNvGrpSpPr>
          <p:nvPr/>
        </p:nvGrpSpPr>
        <p:grpSpPr bwMode="auto">
          <a:xfrm>
            <a:off x="1477202" y="4220540"/>
            <a:ext cx="5832501" cy="945732"/>
            <a:chOff x="30" y="9973"/>
            <a:chExt cx="8266" cy="1489"/>
          </a:xfrm>
        </p:grpSpPr>
        <p:sp>
          <p:nvSpPr>
            <p:cNvPr id="22538" name="文本框 3"/>
            <p:cNvSpPr txBox="1">
              <a:spLocks noChangeArrowheads="1"/>
            </p:cNvSpPr>
            <p:nvPr/>
          </p:nvSpPr>
          <p:spPr bwMode="auto">
            <a:xfrm>
              <a:off x="2822" y="10227"/>
              <a:ext cx="5474" cy="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defTabSz="4572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defTabSz="4572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defTabSz="4572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defTabSz="4572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spcBef>
                  <a:spcPct val="50000"/>
                </a:spcBef>
                <a:buClr>
                  <a:srgbClr val="808080"/>
                </a:buClr>
              </a:pPr>
              <a:r>
                <a:rPr lang="en-US" altLang="zh-CN" sz="3200" b="1" dirty="0">
                  <a:latin typeface="Times New Roman" pitchFamily="18" charset="0"/>
                  <a:cs typeface="Times New Roman" pitchFamily="18" charset="0"/>
                </a:rPr>
                <a:t>……</a:t>
              </a:r>
              <a:r>
                <a:rPr lang="zh-CN" altLang="en-US" sz="3200" b="1" dirty="0">
                  <a:latin typeface="Times New Roman" pitchFamily="18" charset="0"/>
                  <a:cs typeface="Times New Roman" pitchFamily="18" charset="0"/>
                </a:rPr>
                <a:t>称为</a:t>
              </a:r>
              <a:r>
                <a:rPr lang="zh-CN" altLang="en-US" sz="32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负分数</a:t>
              </a:r>
              <a:r>
                <a:rPr lang="en-US" altLang="zh-CN" sz="32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</a:p>
          </p:txBody>
        </p:sp>
        <p:graphicFrame>
          <p:nvGraphicFramePr>
            <p:cNvPr id="22539" name="对象 4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28302199"/>
                </p:ext>
              </p:extLst>
            </p:nvPr>
          </p:nvGraphicFramePr>
          <p:xfrm>
            <a:off x="30" y="9973"/>
            <a:ext cx="3071" cy="14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392" name="Equation" r:id="rId4" imgW="812520" imgH="393480" progId="Equation.DSMT4">
                    <p:embed/>
                  </p:oleObj>
                </mc:Choice>
                <mc:Fallback>
                  <p:oleObj name="Equation" r:id="rId4" imgW="812520" imgH="39348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" y="9973"/>
                          <a:ext cx="3071" cy="148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组合 6"/>
          <p:cNvGrpSpPr>
            <a:grpSpLocks/>
          </p:cNvGrpSpPr>
          <p:nvPr/>
        </p:nvGrpSpPr>
        <p:grpSpPr bwMode="auto">
          <a:xfrm>
            <a:off x="1533449" y="2207019"/>
            <a:ext cx="5192857" cy="946316"/>
            <a:chOff x="-106" y="9974"/>
            <a:chExt cx="8204" cy="1488"/>
          </a:xfrm>
        </p:grpSpPr>
        <p:sp>
          <p:nvSpPr>
            <p:cNvPr id="22541" name="文本框 7"/>
            <p:cNvSpPr txBox="1">
              <a:spLocks noChangeArrowheads="1"/>
            </p:cNvSpPr>
            <p:nvPr/>
          </p:nvSpPr>
          <p:spPr bwMode="auto">
            <a:xfrm>
              <a:off x="1779" y="10184"/>
              <a:ext cx="6319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defTabSz="4572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defTabSz="4572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defTabSz="4572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defTabSz="4572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spcBef>
                  <a:spcPct val="50000"/>
                </a:spcBef>
                <a:buClr>
                  <a:srgbClr val="808080"/>
                </a:buClr>
              </a:pPr>
              <a:r>
                <a:rPr lang="en-US" altLang="zh-CN" sz="2700" b="1" dirty="0">
                  <a:latin typeface="Times New Roman" pitchFamily="18" charset="0"/>
                  <a:cs typeface="Times New Roman" pitchFamily="18" charset="0"/>
                </a:rPr>
                <a:t>……</a:t>
              </a:r>
              <a:r>
                <a:rPr lang="zh-CN" altLang="en-US" sz="3200" b="1" dirty="0">
                  <a:latin typeface="Times New Roman" pitchFamily="18" charset="0"/>
                  <a:cs typeface="Times New Roman" pitchFamily="18" charset="0"/>
                </a:rPr>
                <a:t>称为</a:t>
              </a:r>
              <a:r>
                <a:rPr lang="zh-CN" altLang="en-US" sz="32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正分数</a:t>
              </a:r>
              <a:r>
                <a:rPr lang="en-US" altLang="zh-CN" sz="32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</a:p>
          </p:txBody>
        </p:sp>
        <p:graphicFrame>
          <p:nvGraphicFramePr>
            <p:cNvPr id="22542" name="对象 8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17017127"/>
                </p:ext>
              </p:extLst>
            </p:nvPr>
          </p:nvGraphicFramePr>
          <p:xfrm>
            <a:off x="-106" y="9974"/>
            <a:ext cx="1826" cy="14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393" name="Equation" r:id="rId6" imgW="482400" imgH="393480" progId="Equation.DSMT4">
                    <p:embed/>
                  </p:oleObj>
                </mc:Choice>
                <mc:Fallback>
                  <p:oleObj name="Equation" r:id="rId6" imgW="482400" imgH="39348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106" y="9974"/>
                          <a:ext cx="1826" cy="14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" name="圆角矩形 6"/>
          <p:cNvSpPr/>
          <p:nvPr/>
        </p:nvSpPr>
        <p:spPr>
          <a:xfrm>
            <a:off x="969177" y="1294740"/>
            <a:ext cx="10246277" cy="4164447"/>
          </a:xfrm>
          <a:prstGeom prst="roundRect">
            <a:avLst/>
          </a:prstGeom>
          <a:grpFill/>
          <a:ln>
            <a:solidFill>
              <a:srgbClr val="00B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右中括号 27"/>
          <p:cNvSpPr/>
          <p:nvPr/>
        </p:nvSpPr>
        <p:spPr>
          <a:xfrm>
            <a:off x="6567570" y="2604436"/>
            <a:ext cx="698409" cy="2067968"/>
          </a:xfrm>
          <a:prstGeom prst="rightBracke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575291" y="2626042"/>
            <a:ext cx="738658" cy="1409412"/>
          </a:xfrm>
          <a:prstGeom prst="rect">
            <a:avLst/>
          </a:prstGeom>
          <a:noFill/>
        </p:spPr>
        <p:txBody>
          <a:bodyPr vert="eaVert" wrap="square" lIns="121917" tIns="60958" rIns="121917" bIns="60958" rtlCol="0">
            <a:spAutoFit/>
          </a:bodyPr>
          <a:lstStyle/>
          <a:p>
            <a:r>
              <a:rPr lang="zh-CN" altLang="en-US" sz="32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整数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184573" y="3739749"/>
            <a:ext cx="738658" cy="1409412"/>
          </a:xfrm>
          <a:prstGeom prst="rect">
            <a:avLst/>
          </a:prstGeom>
          <a:noFill/>
        </p:spPr>
        <p:txBody>
          <a:bodyPr vert="eaVert" wrap="square" lIns="121917" tIns="60958" rIns="121917" bIns="60958" rtlCol="0">
            <a:spAutoFit/>
          </a:bodyPr>
          <a:lstStyle/>
          <a:p>
            <a:r>
              <a:rPr lang="zh-CN" altLang="en-US" sz="3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分数</a:t>
            </a:r>
          </a:p>
        </p:txBody>
      </p:sp>
      <p:sp>
        <p:nvSpPr>
          <p:cNvPr id="14" name="右大括号 13"/>
          <p:cNvSpPr/>
          <p:nvPr/>
        </p:nvSpPr>
        <p:spPr>
          <a:xfrm rot="4350339">
            <a:off x="9006410" y="2925276"/>
            <a:ext cx="840233" cy="3302495"/>
          </a:xfrm>
          <a:prstGeom prst="rightBrace">
            <a:avLst>
              <a:gd name="adj1" fmla="val 0"/>
              <a:gd name="adj2" fmla="val 49466"/>
            </a:avLst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526789" y="4799546"/>
            <a:ext cx="1599992" cy="615696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有理数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748259" y="2308777"/>
            <a:ext cx="438424" cy="615696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zh-CN" altLang="en-US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729644" y="1794903"/>
            <a:ext cx="2914270" cy="1690062"/>
            <a:chOff x="5348288" y="1152525"/>
            <a:chExt cx="2185987" cy="1267253"/>
          </a:xfrm>
        </p:grpSpPr>
        <p:grpSp>
          <p:nvGrpSpPr>
            <p:cNvPr id="12" name="组合 11"/>
            <p:cNvGrpSpPr/>
            <p:nvPr/>
          </p:nvGrpSpPr>
          <p:grpSpPr>
            <a:xfrm>
              <a:off x="5348288" y="1152525"/>
              <a:ext cx="2185987" cy="1267253"/>
              <a:chOff x="5348288" y="1152525"/>
              <a:chExt cx="2185987" cy="1267253"/>
            </a:xfrm>
          </p:grpSpPr>
          <p:sp>
            <p:nvSpPr>
              <p:cNvPr id="8" name="右中括号 7"/>
              <p:cNvSpPr/>
              <p:nvPr/>
            </p:nvSpPr>
            <p:spPr>
              <a:xfrm>
                <a:off x="7277100" y="1152525"/>
                <a:ext cx="257175" cy="1267253"/>
              </a:xfrm>
              <a:prstGeom prst="rightBracket">
                <a:avLst/>
              </a:prstGeom>
              <a:ln w="3810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11" name="直接连接符 10"/>
              <p:cNvCxnSpPr/>
              <p:nvPr/>
            </p:nvCxnSpPr>
            <p:spPr>
              <a:xfrm>
                <a:off x="5348288" y="2419778"/>
                <a:ext cx="1928812" cy="0"/>
              </a:xfrm>
              <a:prstGeom prst="line">
                <a:avLst/>
              </a:prstGeom>
              <a:ln w="3810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3" name="直接连接符 32"/>
            <p:cNvCxnSpPr/>
            <p:nvPr/>
          </p:nvCxnSpPr>
          <p:spPr>
            <a:xfrm>
              <a:off x="6943725" y="1750437"/>
              <a:ext cx="590550" cy="0"/>
            </a:xfrm>
            <a:prstGeom prst="line">
              <a:avLst/>
            </a:prstGeom>
            <a:ln w="381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5966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7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7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877" grpId="0"/>
      <p:bldP spid="207880" grpId="0"/>
      <p:bldP spid="2" grpId="0" bldLvl="0" animBg="1"/>
      <p:bldP spid="7" grpId="0" animBg="1"/>
      <p:bldP spid="28" grpId="0" animBg="1"/>
      <p:bldP spid="13" grpId="0"/>
      <p:bldP spid="29" grpId="0"/>
      <p:bldP spid="14" grpId="0" animBg="1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文本框 28673"/>
          <p:cNvSpPr txBox="1">
            <a:spLocks noChangeArrowheads="1"/>
          </p:cNvSpPr>
          <p:nvPr/>
        </p:nvSpPr>
        <p:spPr bwMode="auto">
          <a:xfrm>
            <a:off x="1251638" y="1112662"/>
            <a:ext cx="10635562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判断表中各数分别是什么数，在相应的空格内打“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√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”.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5124" name="表格 5123"/>
          <p:cNvGraphicFramePr/>
          <p:nvPr>
            <p:extLst>
              <p:ext uri="{D42A27DB-BD31-4B8C-83A1-F6EECF244321}">
                <p14:modId xmlns:p14="http://schemas.microsoft.com/office/powerpoint/2010/main" val="4061577063"/>
              </p:ext>
            </p:extLst>
          </p:nvPr>
        </p:nvGraphicFramePr>
        <p:xfrm>
          <a:off x="2939663" y="1649945"/>
          <a:ext cx="7470428" cy="4774770"/>
        </p:xfrm>
        <a:graphic>
          <a:graphicData uri="http://schemas.openxmlformats.org/drawingml/2006/table">
            <a:tbl>
              <a:tblPr/>
              <a:tblGrid>
                <a:gridCol w="130732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205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139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2056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2056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58746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79678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endParaRPr lang="zh-CN" altLang="en-US" sz="2400" dirty="0">
                        <a:latin typeface="黑体" panose="02010600030101010101" pitchFamily="2" charset="-122"/>
                        <a:ea typeface="黑体" panose="02010600030101010101" pitchFamily="2" charset="-122"/>
                      </a:endParaRPr>
                    </a:p>
                  </a:txBody>
                  <a:tcPr marL="91428" marR="91428" marT="45731" marB="4573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r>
                        <a:rPr lang="zh-CN" altLang="en-US" sz="2800" b="1" dirty="0">
                          <a:latin typeface="宋体" pitchFamily="2" charset="-122"/>
                          <a:ea typeface="宋体" pitchFamily="2" charset="-122"/>
                        </a:rPr>
                        <a:t>整数</a:t>
                      </a:r>
                    </a:p>
                  </a:txBody>
                  <a:tcPr marL="91428" marR="91428" marT="45731" marB="4573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r>
                        <a:rPr lang="zh-CN" altLang="en-US" sz="2800" b="1" dirty="0">
                          <a:latin typeface="宋体" pitchFamily="2" charset="-122"/>
                          <a:ea typeface="宋体" pitchFamily="2" charset="-122"/>
                        </a:rPr>
                        <a:t>分数</a:t>
                      </a:r>
                    </a:p>
                  </a:txBody>
                  <a:tcPr marL="91428" marR="91428" marT="45731" marB="4573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r>
                        <a:rPr lang="zh-CN" altLang="en-US" sz="2800" b="1" dirty="0">
                          <a:latin typeface="宋体" pitchFamily="2" charset="-122"/>
                          <a:ea typeface="宋体" pitchFamily="2" charset="-122"/>
                        </a:rPr>
                        <a:t>正数</a:t>
                      </a:r>
                    </a:p>
                  </a:txBody>
                  <a:tcPr marL="91428" marR="91428" marT="45731" marB="4573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r>
                        <a:rPr lang="zh-CN" altLang="en-US" sz="2800" b="1" dirty="0">
                          <a:latin typeface="宋体" pitchFamily="2" charset="-122"/>
                          <a:ea typeface="宋体" pitchFamily="2" charset="-122"/>
                        </a:rPr>
                        <a:t>负数</a:t>
                      </a:r>
                    </a:p>
                  </a:txBody>
                  <a:tcPr marL="91428" marR="91428" marT="45731" marB="4573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r>
                        <a:rPr lang="zh-CN" altLang="en-US" sz="2800" b="1" dirty="0">
                          <a:latin typeface="宋体" pitchFamily="2" charset="-122"/>
                          <a:ea typeface="宋体" pitchFamily="2" charset="-122"/>
                        </a:rPr>
                        <a:t>有理数</a:t>
                      </a:r>
                    </a:p>
                  </a:txBody>
                  <a:tcPr marL="91428" marR="91428" marT="45731" marB="4573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9480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endParaRPr lang="en-US" altLang="zh-CN" sz="2800" b="1" i="0" baseline="0" dirty="0">
                        <a:latin typeface="Times New Roman" pitchFamily="18" charset="0"/>
                        <a:ea typeface="黑体" panose="02010600030101010101" pitchFamily="2" charset="-122"/>
                      </a:endParaRPr>
                    </a:p>
                  </a:txBody>
                  <a:tcPr marL="91428" marR="91428" marT="45731" marB="4573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endParaRPr lang="en-US" altLang="zh-CN" sz="2400" dirty="0">
                        <a:latin typeface="黑体" panose="02010600030101010101" pitchFamily="2" charset="-122"/>
                        <a:ea typeface="黑体" panose="02010600030101010101" pitchFamily="2" charset="-122"/>
                      </a:endParaRPr>
                    </a:p>
                  </a:txBody>
                  <a:tcPr marL="91428" marR="91428" marT="45731" marB="4573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endParaRPr lang="zh-CN" altLang="en-US" sz="2400">
                        <a:latin typeface="黑体" panose="02010600030101010101" pitchFamily="2" charset="-122"/>
                        <a:ea typeface="黑体" panose="02010600030101010101" pitchFamily="2" charset="-122"/>
                      </a:endParaRPr>
                    </a:p>
                  </a:txBody>
                  <a:tcPr marL="91428" marR="91428" marT="45731" marB="4573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endParaRPr lang="en-US" altLang="zh-CN" sz="2400" dirty="0">
                        <a:latin typeface="黑体" panose="02010600030101010101" pitchFamily="2" charset="-122"/>
                        <a:ea typeface="黑体" panose="02010600030101010101" pitchFamily="2" charset="-122"/>
                      </a:endParaRPr>
                    </a:p>
                  </a:txBody>
                  <a:tcPr marL="91428" marR="91428" marT="45731" marB="4573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endParaRPr lang="zh-CN" altLang="en-US" sz="2400">
                        <a:latin typeface="黑体" panose="02010600030101010101" pitchFamily="2" charset="-122"/>
                        <a:ea typeface="黑体" panose="02010600030101010101" pitchFamily="2" charset="-122"/>
                      </a:endParaRPr>
                    </a:p>
                  </a:txBody>
                  <a:tcPr marL="91428" marR="91428" marT="45731" marB="4573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endParaRPr lang="en-US" altLang="zh-CN" sz="2400" dirty="0">
                        <a:latin typeface="黑体" panose="02010600030101010101" pitchFamily="2" charset="-122"/>
                        <a:ea typeface="黑体" panose="02010600030101010101" pitchFamily="2" charset="-122"/>
                      </a:endParaRPr>
                    </a:p>
                  </a:txBody>
                  <a:tcPr marL="91428" marR="91428" marT="45731" marB="4573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9579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endParaRPr lang="zh-CN" altLang="en-US" sz="2400" b="1" i="0" baseline="0" dirty="0">
                        <a:latin typeface="Times New Roman" pitchFamily="18" charset="0"/>
                        <a:ea typeface="黑体" panose="02010600030101010101" pitchFamily="2" charset="-122"/>
                      </a:endParaRPr>
                    </a:p>
                  </a:txBody>
                  <a:tcPr marL="91428" marR="91428" marT="45731" marB="4573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endParaRPr lang="zh-CN" altLang="en-US" sz="2400">
                        <a:latin typeface="黑体" panose="02010600030101010101" pitchFamily="2" charset="-122"/>
                        <a:ea typeface="黑体" panose="02010600030101010101" pitchFamily="2" charset="-122"/>
                      </a:endParaRPr>
                    </a:p>
                  </a:txBody>
                  <a:tcPr marL="91428" marR="91428" marT="45731" marB="4573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endParaRPr lang="zh-CN" altLang="en-US" sz="2400">
                        <a:latin typeface="黑体" panose="02010600030101010101" pitchFamily="2" charset="-122"/>
                        <a:ea typeface="黑体" panose="02010600030101010101" pitchFamily="2" charset="-122"/>
                      </a:endParaRPr>
                    </a:p>
                  </a:txBody>
                  <a:tcPr marL="91428" marR="91428" marT="45731" marB="4573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endParaRPr lang="zh-CN" altLang="en-US" sz="2400">
                        <a:latin typeface="黑体" panose="02010600030101010101" pitchFamily="2" charset="-122"/>
                        <a:ea typeface="黑体" panose="02010600030101010101" pitchFamily="2" charset="-122"/>
                      </a:endParaRPr>
                    </a:p>
                  </a:txBody>
                  <a:tcPr marL="91428" marR="91428" marT="45731" marB="4573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endParaRPr lang="zh-CN" altLang="en-US" sz="2400">
                        <a:latin typeface="黑体" panose="02010600030101010101" pitchFamily="2" charset="-122"/>
                        <a:ea typeface="黑体" panose="02010600030101010101" pitchFamily="2" charset="-122"/>
                      </a:endParaRPr>
                    </a:p>
                  </a:txBody>
                  <a:tcPr marL="91428" marR="91428" marT="45731" marB="4573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endParaRPr lang="zh-CN" altLang="en-US" sz="2400">
                        <a:latin typeface="黑体" panose="02010600030101010101" pitchFamily="2" charset="-122"/>
                        <a:ea typeface="黑体" panose="02010600030101010101" pitchFamily="2" charset="-122"/>
                      </a:endParaRPr>
                    </a:p>
                  </a:txBody>
                  <a:tcPr marL="91428" marR="91428" marT="45731" marB="4573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9678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endParaRPr lang="en-US" altLang="zh-CN" sz="2400" b="1" i="0" baseline="0" dirty="0">
                        <a:latin typeface="Times New Roman" pitchFamily="18" charset="0"/>
                        <a:ea typeface="黑体" panose="02010600030101010101" pitchFamily="2" charset="-122"/>
                      </a:endParaRPr>
                    </a:p>
                  </a:txBody>
                  <a:tcPr marL="91428" marR="91428" marT="45731" marB="4573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endParaRPr lang="zh-CN" altLang="en-US" sz="2400">
                        <a:latin typeface="黑体" panose="02010600030101010101" pitchFamily="2" charset="-122"/>
                        <a:ea typeface="黑体" panose="02010600030101010101" pitchFamily="2" charset="-122"/>
                      </a:endParaRPr>
                    </a:p>
                  </a:txBody>
                  <a:tcPr marL="91428" marR="91428" marT="45731" marB="4573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endParaRPr lang="zh-CN" altLang="en-US" sz="2400">
                        <a:latin typeface="黑体" panose="02010600030101010101" pitchFamily="2" charset="-122"/>
                        <a:ea typeface="黑体" panose="02010600030101010101" pitchFamily="2" charset="-122"/>
                      </a:endParaRPr>
                    </a:p>
                  </a:txBody>
                  <a:tcPr marL="91428" marR="91428" marT="45731" marB="4573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endParaRPr lang="zh-CN" altLang="en-US" sz="2400">
                        <a:latin typeface="黑体" panose="02010600030101010101" pitchFamily="2" charset="-122"/>
                        <a:ea typeface="黑体" panose="02010600030101010101" pitchFamily="2" charset="-122"/>
                      </a:endParaRPr>
                    </a:p>
                  </a:txBody>
                  <a:tcPr marL="91428" marR="91428" marT="45731" marB="4573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endParaRPr lang="zh-CN" altLang="en-US" sz="2400">
                        <a:latin typeface="黑体" panose="02010600030101010101" pitchFamily="2" charset="-122"/>
                        <a:ea typeface="黑体" panose="02010600030101010101" pitchFamily="2" charset="-122"/>
                      </a:endParaRPr>
                    </a:p>
                  </a:txBody>
                  <a:tcPr marL="91428" marR="91428" marT="45731" marB="4573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endParaRPr lang="zh-CN" altLang="en-US" sz="2400">
                        <a:latin typeface="黑体" panose="02010600030101010101" pitchFamily="2" charset="-122"/>
                        <a:ea typeface="黑体" panose="02010600030101010101" pitchFamily="2" charset="-122"/>
                      </a:endParaRPr>
                    </a:p>
                  </a:txBody>
                  <a:tcPr marL="91428" marR="91428" marT="45731" marB="4573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9480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endParaRPr lang="en-US" altLang="zh-CN" sz="2400" b="1" i="0" baseline="0" dirty="0">
                        <a:latin typeface="Times New Roman" pitchFamily="18" charset="0"/>
                        <a:ea typeface="黑体" panose="02010600030101010101" pitchFamily="2" charset="-122"/>
                      </a:endParaRPr>
                    </a:p>
                  </a:txBody>
                  <a:tcPr marL="91428" marR="91428" marT="45731" marB="4573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endParaRPr lang="zh-CN" altLang="en-US" sz="2400">
                        <a:latin typeface="黑体" panose="02010600030101010101" pitchFamily="2" charset="-122"/>
                        <a:ea typeface="黑体" panose="02010600030101010101" pitchFamily="2" charset="-122"/>
                      </a:endParaRPr>
                    </a:p>
                  </a:txBody>
                  <a:tcPr marL="91428" marR="91428" marT="45731" marB="4573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endParaRPr lang="zh-CN" altLang="en-US" sz="2400">
                        <a:latin typeface="黑体" panose="02010600030101010101" pitchFamily="2" charset="-122"/>
                        <a:ea typeface="黑体" panose="02010600030101010101" pitchFamily="2" charset="-122"/>
                      </a:endParaRPr>
                    </a:p>
                  </a:txBody>
                  <a:tcPr marL="91428" marR="91428" marT="45731" marB="4573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endParaRPr lang="zh-CN" altLang="en-US" sz="2400">
                        <a:latin typeface="黑体" panose="02010600030101010101" pitchFamily="2" charset="-122"/>
                        <a:ea typeface="黑体" panose="02010600030101010101" pitchFamily="2" charset="-122"/>
                      </a:endParaRPr>
                    </a:p>
                  </a:txBody>
                  <a:tcPr marL="91428" marR="91428" marT="45731" marB="4573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endParaRPr lang="zh-CN" altLang="en-US" sz="2400">
                        <a:latin typeface="黑体" panose="02010600030101010101" pitchFamily="2" charset="-122"/>
                        <a:ea typeface="黑体" panose="02010600030101010101" pitchFamily="2" charset="-122"/>
                      </a:endParaRPr>
                    </a:p>
                  </a:txBody>
                  <a:tcPr marL="91428" marR="91428" marT="45731" marB="4573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endParaRPr lang="zh-CN" altLang="en-US" sz="2400">
                        <a:latin typeface="黑体" panose="02010600030101010101" pitchFamily="2" charset="-122"/>
                        <a:ea typeface="黑体" panose="02010600030101010101" pitchFamily="2" charset="-122"/>
                      </a:endParaRPr>
                    </a:p>
                  </a:txBody>
                  <a:tcPr marL="91428" marR="91428" marT="45731" marB="4573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9579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endParaRPr lang="en-US" altLang="zh-CN" sz="2400" b="1" i="0" baseline="0" dirty="0">
                        <a:latin typeface="Times New Roman" pitchFamily="18" charset="0"/>
                        <a:ea typeface="黑体" panose="02010600030101010101" pitchFamily="2" charset="-122"/>
                      </a:endParaRPr>
                    </a:p>
                  </a:txBody>
                  <a:tcPr marL="91428" marR="91428" marT="45731" marB="4573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endParaRPr lang="zh-CN" altLang="en-US" sz="2400">
                        <a:latin typeface="黑体" panose="02010600030101010101" pitchFamily="2" charset="-122"/>
                        <a:ea typeface="黑体" panose="02010600030101010101" pitchFamily="2" charset="-122"/>
                      </a:endParaRPr>
                    </a:p>
                  </a:txBody>
                  <a:tcPr marL="91428" marR="91428" marT="45731" marB="4573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endParaRPr lang="zh-CN" altLang="en-US" sz="2400">
                        <a:latin typeface="黑体" panose="02010600030101010101" pitchFamily="2" charset="-122"/>
                        <a:ea typeface="黑体" panose="02010600030101010101" pitchFamily="2" charset="-122"/>
                      </a:endParaRPr>
                    </a:p>
                  </a:txBody>
                  <a:tcPr marL="91428" marR="91428" marT="45731" marB="4573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endParaRPr lang="zh-CN" altLang="en-US" sz="2400">
                        <a:latin typeface="黑体" panose="02010600030101010101" pitchFamily="2" charset="-122"/>
                        <a:ea typeface="黑体" panose="02010600030101010101" pitchFamily="2" charset="-122"/>
                      </a:endParaRPr>
                    </a:p>
                  </a:txBody>
                  <a:tcPr marL="91428" marR="91428" marT="45731" marB="4573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endParaRPr lang="zh-CN" altLang="en-US" sz="2400">
                        <a:latin typeface="黑体" panose="02010600030101010101" pitchFamily="2" charset="-122"/>
                        <a:ea typeface="黑体" panose="02010600030101010101" pitchFamily="2" charset="-122"/>
                      </a:endParaRPr>
                    </a:p>
                  </a:txBody>
                  <a:tcPr marL="91428" marR="91428" marT="45731" marB="4573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endParaRPr lang="zh-CN" altLang="en-US" sz="2400" dirty="0">
                        <a:latin typeface="黑体" panose="02010600030101010101" pitchFamily="2" charset="-122"/>
                        <a:ea typeface="黑体" panose="02010600030101010101" pitchFamily="2" charset="-122"/>
                      </a:endParaRPr>
                    </a:p>
                  </a:txBody>
                  <a:tcPr marL="91428" marR="91428" marT="45731" marB="4573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28734" name="文本框 28733"/>
          <p:cNvSpPr txBox="1">
            <a:spLocks noChangeArrowheads="1"/>
          </p:cNvSpPr>
          <p:nvPr/>
        </p:nvSpPr>
        <p:spPr bwMode="auto">
          <a:xfrm>
            <a:off x="2752132" y="3397810"/>
            <a:ext cx="7627691" cy="56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　　　　　　　　</a:t>
            </a:r>
            <a:r>
              <a:rPr lang="en-US" altLang="zh-CN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√ </a:t>
            </a:r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　　</a:t>
            </a:r>
            <a:r>
              <a:rPr lang="en-US" altLang="zh-CN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√</a:t>
            </a:r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　　　　　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√</a:t>
            </a:r>
            <a:endParaRPr lang="en-US" altLang="zh-CN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8735" name="文本框 28734"/>
          <p:cNvSpPr txBox="1">
            <a:spLocks noChangeArrowheads="1"/>
          </p:cNvSpPr>
          <p:nvPr/>
        </p:nvSpPr>
        <p:spPr bwMode="auto">
          <a:xfrm>
            <a:off x="2788934" y="4241698"/>
            <a:ext cx="7554085" cy="56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　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　　</a:t>
            </a:r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　　　　　</a:t>
            </a:r>
            <a:r>
              <a:rPr lang="en-US" altLang="zh-CN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√</a:t>
            </a:r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　　　　　</a:t>
            </a:r>
            <a:r>
              <a:rPr lang="en-US" altLang="zh-CN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√</a:t>
            </a:r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　　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en-US" altLang="zh-CN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√</a:t>
            </a:r>
            <a:endParaRPr lang="en-US" altLang="zh-CN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8736" name="文本框 28735"/>
          <p:cNvSpPr txBox="1">
            <a:spLocks noChangeArrowheads="1"/>
          </p:cNvSpPr>
          <p:nvPr/>
        </p:nvSpPr>
        <p:spPr bwMode="auto">
          <a:xfrm>
            <a:off x="2799986" y="5073842"/>
            <a:ext cx="7258414" cy="56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　　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　</a:t>
            </a:r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　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√</a:t>
            </a:r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　　　　　　　　　　　　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√</a:t>
            </a:r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　</a:t>
            </a:r>
          </a:p>
        </p:txBody>
      </p:sp>
      <p:sp>
        <p:nvSpPr>
          <p:cNvPr id="28737" name="文本框 28736"/>
          <p:cNvSpPr txBox="1">
            <a:spLocks noChangeArrowheads="1"/>
          </p:cNvSpPr>
          <p:nvPr/>
        </p:nvSpPr>
        <p:spPr bwMode="auto">
          <a:xfrm>
            <a:off x="2799986" y="5769925"/>
            <a:ext cx="8137645" cy="56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　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　　</a:t>
            </a:r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　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√ </a:t>
            </a:r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　　　　　　　　</a:t>
            </a:r>
            <a:r>
              <a:rPr lang="en-US" altLang="zh-CN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√</a:t>
            </a:r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　　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en-US" altLang="zh-CN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√</a:t>
            </a:r>
            <a:endParaRPr lang="en-US" altLang="zh-CN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graphicFrame>
        <p:nvGraphicFramePr>
          <p:cNvPr id="25658" name="对象 287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4521006"/>
              </p:ext>
            </p:extLst>
          </p:nvPr>
        </p:nvGraphicFramePr>
        <p:xfrm>
          <a:off x="3449547" y="3131159"/>
          <a:ext cx="283596" cy="9362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76" name="Equation" r:id="rId3" imgW="152280" imgH="393480" progId="Equation.DSMT4">
                  <p:embed/>
                </p:oleObj>
              </mc:Choice>
              <mc:Fallback>
                <p:oleObj name="Equation" r:id="rId3" imgW="152280" imgH="393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9547" y="3131159"/>
                        <a:ext cx="283596" cy="9362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5383047"/>
              </p:ext>
            </p:extLst>
          </p:nvPr>
        </p:nvGraphicFramePr>
        <p:xfrm>
          <a:off x="3076697" y="2651642"/>
          <a:ext cx="863888" cy="43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77" name="Equation" r:id="rId5" imgW="355320" imgH="177480" progId="Equation.DSMT4">
                  <p:embed/>
                </p:oleObj>
              </mc:Choice>
              <mc:Fallback>
                <p:oleObj name="Equation" r:id="rId5" imgW="3553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076697" y="2651642"/>
                        <a:ext cx="863888" cy="43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6889363"/>
              </p:ext>
            </p:extLst>
          </p:nvPr>
        </p:nvGraphicFramePr>
        <p:xfrm>
          <a:off x="3140299" y="4317941"/>
          <a:ext cx="679362" cy="4340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78" name="Equation" r:id="rId7" imgW="279360" imgH="177480" progId="Equation.DSMT4">
                  <p:embed/>
                </p:oleObj>
              </mc:Choice>
              <mc:Fallback>
                <p:oleObj name="Equation" r:id="rId7" imgW="2793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0299" y="4317941"/>
                        <a:ext cx="679362" cy="4340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7626857"/>
              </p:ext>
            </p:extLst>
          </p:nvPr>
        </p:nvGraphicFramePr>
        <p:xfrm>
          <a:off x="3390669" y="5209774"/>
          <a:ext cx="308993" cy="4361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79" name="Equation" r:id="rId9" imgW="126720" imgH="177480" progId="Equation.DSMT4">
                  <p:embed/>
                </p:oleObj>
              </mc:Choice>
              <mc:Fallback>
                <p:oleObj name="Equation" r:id="rId9" imgW="1267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0669" y="5209774"/>
                        <a:ext cx="308993" cy="4361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0794683"/>
              </p:ext>
            </p:extLst>
          </p:nvPr>
        </p:nvGraphicFramePr>
        <p:xfrm>
          <a:off x="3253845" y="5780792"/>
          <a:ext cx="586241" cy="4043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80" name="Equation" r:id="rId11" imgW="241200" imgH="164880" progId="Equation.DSMT4">
                  <p:embed/>
                </p:oleObj>
              </mc:Choice>
              <mc:Fallback>
                <p:oleObj name="Equation" r:id="rId11" imgW="24120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3845" y="5780792"/>
                        <a:ext cx="586241" cy="4043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文本框 28736"/>
          <p:cNvSpPr txBox="1">
            <a:spLocks noChangeArrowheads="1"/>
          </p:cNvSpPr>
          <p:nvPr/>
        </p:nvSpPr>
        <p:spPr bwMode="auto">
          <a:xfrm>
            <a:off x="4385868" y="2561776"/>
            <a:ext cx="6323777" cy="56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√ 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　　　　　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√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　　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       </a:t>
            </a:r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√</a:t>
            </a:r>
            <a:endParaRPr lang="en-US" altLang="zh-CN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89931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34" grpId="0"/>
      <p:bldP spid="28735" grpId="0"/>
      <p:bldP spid="28736" grpId="0"/>
      <p:bldP spid="287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7" name="文本框 6151"/>
          <p:cNvSpPr txBox="1">
            <a:spLocks noChangeArrowheads="1"/>
          </p:cNvSpPr>
          <p:nvPr/>
        </p:nvSpPr>
        <p:spPr bwMode="auto">
          <a:xfrm>
            <a:off x="5777600" y="1360315"/>
            <a:ext cx="2718046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zh-CN" altLang="zh-CN" sz="3200" b="1" dirty="0">
                <a:solidFill>
                  <a:srgbClr val="0D0D0D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有理数的分类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823543" y="2374360"/>
            <a:ext cx="8236950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你能根据有理数的定义对有理数分类吗？</a:t>
            </a:r>
          </a:p>
        </p:txBody>
      </p:sp>
      <p:grpSp>
        <p:nvGrpSpPr>
          <p:cNvPr id="26640" name="组合 4"/>
          <p:cNvGrpSpPr>
            <a:grpSpLocks/>
          </p:cNvGrpSpPr>
          <p:nvPr/>
        </p:nvGrpSpPr>
        <p:grpSpPr bwMode="auto">
          <a:xfrm>
            <a:off x="3359577" y="1403390"/>
            <a:ext cx="2247607" cy="529401"/>
            <a:chOff x="3485" y="1168"/>
            <a:chExt cx="2654" cy="626"/>
          </a:xfrm>
        </p:grpSpPr>
        <p:sp>
          <p:nvSpPr>
            <p:cNvPr id="3" name="圆角矩形 2"/>
            <p:cNvSpPr/>
            <p:nvPr/>
          </p:nvSpPr>
          <p:spPr>
            <a:xfrm>
              <a:off x="3485" y="1168"/>
              <a:ext cx="2654" cy="626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26642" name="矩形 1"/>
            <p:cNvSpPr>
              <a:spLocks noChangeArrowheads="1"/>
            </p:cNvSpPr>
            <p:nvPr/>
          </p:nvSpPr>
          <p:spPr bwMode="auto">
            <a:xfrm>
              <a:off x="3795" y="1203"/>
              <a:ext cx="2035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zh-CN" altLang="en-US" sz="3200" dirty="0">
                  <a:solidFill>
                    <a:schemeClr val="bg1"/>
                  </a:solidFill>
                  <a:latin typeface="Times New Roman" pitchFamily="18" charset="0"/>
                  <a:ea typeface="黑体" pitchFamily="49" charset="-122"/>
                </a:rPr>
                <a:t>知识点 </a:t>
              </a:r>
              <a:r>
                <a:rPr lang="en-US" altLang="zh-CN" sz="3200" b="1" dirty="0">
                  <a:solidFill>
                    <a:schemeClr val="bg1"/>
                  </a:solidFill>
                  <a:latin typeface="Times New Roman" pitchFamily="18" charset="0"/>
                  <a:ea typeface="黑体" pitchFamily="49" charset="-122"/>
                </a:rPr>
                <a:t>2</a:t>
              </a:r>
              <a:endParaRPr lang="zh-CN" altLang="en-US" sz="3200" b="1" dirty="0">
                <a:solidFill>
                  <a:schemeClr val="bg1"/>
                </a:solidFill>
                <a:latin typeface="Times New Roman" pitchFamily="18" charset="0"/>
                <a:ea typeface="黑体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9751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033" y="1414402"/>
            <a:ext cx="9462876" cy="4884529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6389" name="文本框 16388"/>
          <p:cNvSpPr txBox="1">
            <a:spLocks noChangeArrowheads="1"/>
          </p:cNvSpPr>
          <p:nvPr/>
        </p:nvSpPr>
        <p:spPr bwMode="auto">
          <a:xfrm>
            <a:off x="2852050" y="3624348"/>
            <a:ext cx="1868773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有理数</a:t>
            </a:r>
          </a:p>
        </p:txBody>
      </p:sp>
      <p:sp>
        <p:nvSpPr>
          <p:cNvPr id="16390" name="矩形 16389"/>
          <p:cNvSpPr>
            <a:spLocks noChangeArrowheads="1"/>
          </p:cNvSpPr>
          <p:nvPr/>
        </p:nvSpPr>
        <p:spPr bwMode="auto">
          <a:xfrm>
            <a:off x="6569756" y="2067545"/>
            <a:ext cx="1477136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正整数</a:t>
            </a:r>
          </a:p>
        </p:txBody>
      </p:sp>
      <p:sp>
        <p:nvSpPr>
          <p:cNvPr id="16391" name="矩形 16390"/>
          <p:cNvSpPr>
            <a:spLocks noChangeArrowheads="1"/>
          </p:cNvSpPr>
          <p:nvPr/>
        </p:nvSpPr>
        <p:spPr bwMode="auto">
          <a:xfrm>
            <a:off x="6411820" y="3987045"/>
            <a:ext cx="1540733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正分数</a:t>
            </a:r>
          </a:p>
        </p:txBody>
      </p:sp>
      <p:sp>
        <p:nvSpPr>
          <p:cNvPr id="16392" name="矩形 16391"/>
          <p:cNvSpPr>
            <a:spLocks noChangeArrowheads="1"/>
          </p:cNvSpPr>
          <p:nvPr/>
        </p:nvSpPr>
        <p:spPr bwMode="auto">
          <a:xfrm>
            <a:off x="6402298" y="4877239"/>
            <a:ext cx="1650785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负分数</a:t>
            </a:r>
          </a:p>
        </p:txBody>
      </p:sp>
      <p:sp>
        <p:nvSpPr>
          <p:cNvPr id="16393" name="左大括号 16392"/>
          <p:cNvSpPr>
            <a:spLocks/>
          </p:cNvSpPr>
          <p:nvPr/>
        </p:nvSpPr>
        <p:spPr bwMode="auto">
          <a:xfrm>
            <a:off x="4692043" y="3168961"/>
            <a:ext cx="359786" cy="1511650"/>
          </a:xfrm>
          <a:prstGeom prst="leftBrace">
            <a:avLst>
              <a:gd name="adj1" fmla="val 34553"/>
              <a:gd name="adj2" fmla="val 50000"/>
            </a:avLst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 sz="270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6394" name="文本框 16393"/>
          <p:cNvSpPr txBox="1">
            <a:spLocks noChangeArrowheads="1"/>
          </p:cNvSpPr>
          <p:nvPr/>
        </p:nvSpPr>
        <p:spPr bwMode="auto">
          <a:xfrm>
            <a:off x="5020294" y="2820688"/>
            <a:ext cx="1492055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整数</a:t>
            </a:r>
          </a:p>
        </p:txBody>
      </p:sp>
      <p:sp>
        <p:nvSpPr>
          <p:cNvPr id="16395" name="文本框 16394"/>
          <p:cNvSpPr txBox="1">
            <a:spLocks noChangeArrowheads="1"/>
          </p:cNvSpPr>
          <p:nvPr/>
        </p:nvSpPr>
        <p:spPr bwMode="auto">
          <a:xfrm>
            <a:off x="4987490" y="4445340"/>
            <a:ext cx="1079359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分数</a:t>
            </a:r>
          </a:p>
        </p:txBody>
      </p:sp>
      <p:sp>
        <p:nvSpPr>
          <p:cNvPr id="16396" name="左大括号 16395"/>
          <p:cNvSpPr>
            <a:spLocks/>
          </p:cNvSpPr>
          <p:nvPr/>
        </p:nvSpPr>
        <p:spPr bwMode="auto">
          <a:xfrm>
            <a:off x="6198064" y="2361661"/>
            <a:ext cx="213756" cy="1190306"/>
          </a:xfrm>
          <a:prstGeom prst="leftBrace">
            <a:avLst>
              <a:gd name="adj1" fmla="val 49819"/>
              <a:gd name="adj2" fmla="val 50000"/>
            </a:avLst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21917" tIns="60958" rIns="121917" bIns="60958" anchor="ctr"/>
          <a:lstStyle/>
          <a:p>
            <a:pPr algn="ctr"/>
            <a:endParaRPr lang="zh-CN" altLang="en-US" sz="270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6398" name="矩形 16397"/>
          <p:cNvSpPr>
            <a:spLocks noChangeArrowheads="1"/>
          </p:cNvSpPr>
          <p:nvPr/>
        </p:nvSpPr>
        <p:spPr bwMode="auto">
          <a:xfrm>
            <a:off x="6651819" y="2642847"/>
            <a:ext cx="656505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3200" dirty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零</a:t>
            </a:r>
          </a:p>
        </p:txBody>
      </p:sp>
      <p:sp>
        <p:nvSpPr>
          <p:cNvPr id="16399" name="矩形 16398"/>
          <p:cNvSpPr>
            <a:spLocks noChangeArrowheads="1"/>
          </p:cNvSpPr>
          <p:nvPr/>
        </p:nvSpPr>
        <p:spPr bwMode="auto">
          <a:xfrm>
            <a:off x="6531397" y="3258278"/>
            <a:ext cx="1726975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负整数</a:t>
            </a:r>
          </a:p>
        </p:txBody>
      </p:sp>
      <p:sp>
        <p:nvSpPr>
          <p:cNvPr id="16397" name="左大括号 16396"/>
          <p:cNvSpPr>
            <a:spLocks/>
          </p:cNvSpPr>
          <p:nvPr/>
        </p:nvSpPr>
        <p:spPr bwMode="auto">
          <a:xfrm>
            <a:off x="6152562" y="4321287"/>
            <a:ext cx="143915" cy="863800"/>
          </a:xfrm>
          <a:prstGeom prst="leftBrace">
            <a:avLst>
              <a:gd name="adj1" fmla="val 49361"/>
              <a:gd name="adj2" fmla="val 50000"/>
            </a:avLst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 sz="3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007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  <p:bldP spid="16390" grpId="0"/>
      <p:bldP spid="16391" grpId="0"/>
      <p:bldP spid="16392" grpId="0"/>
      <p:bldP spid="16394" grpId="0"/>
      <p:bldP spid="16395" grpId="0"/>
      <p:bldP spid="16396" grpId="0" bldLvl="0" animBg="1"/>
      <p:bldP spid="16398" grpId="0"/>
      <p:bldP spid="1639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 idx="4294967295"/>
          </p:nvPr>
        </p:nvSpPr>
        <p:spPr>
          <a:xfrm>
            <a:off x="1019657" y="2818686"/>
            <a:ext cx="2059747" cy="512762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anchor="b"/>
          <a:lstStyle/>
          <a:p>
            <a:pPr eaLnBrk="1" hangingPunct="1">
              <a:buFont typeface="Arial" pitchFamily="34" charset="0"/>
            </a:pPr>
            <a:r>
              <a:rPr lang="zh-CN" altLang="en-US" sz="3200" b="1" noProof="1">
                <a:latin typeface="黑体" panose="02010600030101010101" pitchFamily="2" charset="-122"/>
                <a:ea typeface="黑体" panose="02010600030101010101" pitchFamily="2" charset="-122"/>
              </a:rPr>
              <a:t>探究总结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4294967295"/>
          </p:nvPr>
        </p:nvSpPr>
        <p:spPr bwMode="auto">
          <a:xfrm>
            <a:off x="1089996" y="3664314"/>
            <a:ext cx="10566400" cy="1792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400" b="1" dirty="0">
                <a:latin typeface="宋体" pitchFamily="2" charset="-122"/>
                <a:ea typeface="宋体" pitchFamily="2" charset="-122"/>
              </a:rPr>
              <a:t>有限小数和无限循环小数都是分数，所以也是有理数</a:t>
            </a:r>
            <a:r>
              <a:rPr lang="en-US" altLang="zh-CN" sz="3400" b="1" dirty="0">
                <a:latin typeface="宋体" pitchFamily="2" charset="-122"/>
                <a:ea typeface="宋体" pitchFamily="2" charset="-122"/>
              </a:rPr>
              <a:t>.</a:t>
            </a:r>
            <a:endParaRPr lang="zh-CN" altLang="en-US" sz="3400" b="1" dirty="0">
              <a:solidFill>
                <a:srgbClr val="FF0000"/>
              </a:solidFill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4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无限不循环小数</a:t>
            </a:r>
            <a:r>
              <a:rPr lang="zh-CN" altLang="en-US" sz="3400" b="1" dirty="0">
                <a:latin typeface="宋体" pitchFamily="2" charset="-122"/>
                <a:ea typeface="宋体" pitchFamily="2" charset="-122"/>
              </a:rPr>
              <a:t>（</a:t>
            </a:r>
            <a:r>
              <a:rPr lang="zh-CN" altLang="en-US" sz="3400" b="1" dirty="0" smtClean="0">
                <a:latin typeface="宋体" pitchFamily="2" charset="-122"/>
                <a:ea typeface="宋体" pitchFamily="2" charset="-122"/>
              </a:rPr>
              <a:t>如</a:t>
            </a:r>
            <a:r>
              <a:rPr lang="en-US" altLang="zh-CN" sz="3400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π</a:t>
            </a:r>
            <a:r>
              <a:rPr lang="zh-CN" altLang="en-US" sz="3400" b="1" dirty="0" smtClean="0">
                <a:latin typeface="宋体" pitchFamily="2" charset="-122"/>
                <a:ea typeface="宋体" pitchFamily="2" charset="-122"/>
              </a:rPr>
              <a:t>）</a:t>
            </a:r>
            <a:r>
              <a:rPr lang="zh-CN" altLang="en-US" sz="3400" b="1" dirty="0">
                <a:latin typeface="宋体" pitchFamily="2" charset="-122"/>
                <a:ea typeface="宋体" pitchFamily="2" charset="-122"/>
              </a:rPr>
              <a:t>不是分数，就</a:t>
            </a:r>
            <a:r>
              <a:rPr lang="zh-CN" altLang="en-US" sz="34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不是有理数</a:t>
            </a:r>
            <a:r>
              <a:rPr lang="en-US" altLang="zh-CN" sz="3400" b="1" dirty="0">
                <a:latin typeface="宋体" pitchFamily="2" charset="-122"/>
                <a:ea typeface="宋体" pitchFamily="2" charset="-122"/>
              </a:rPr>
              <a:t>.</a:t>
            </a:r>
          </a:p>
        </p:txBody>
      </p:sp>
      <p:sp>
        <p:nvSpPr>
          <p:cNvPr id="16386" name="Rectangle 2"/>
          <p:cNvSpPr>
            <a:spLocks noGrp="1"/>
          </p:cNvSpPr>
          <p:nvPr/>
        </p:nvSpPr>
        <p:spPr>
          <a:xfrm>
            <a:off x="1089996" y="1412978"/>
            <a:ext cx="1989408" cy="516586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lIns="121917" tIns="60958" rIns="121917" bIns="60958" anchor="b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200" b="1" noProof="1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质疑探索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/>
        </p:nvSpPr>
        <p:spPr bwMode="auto">
          <a:xfrm>
            <a:off x="1019657" y="1929564"/>
            <a:ext cx="10489790" cy="889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学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了有理数的分类后，有没有一些数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不是有理数呢？</a:t>
            </a:r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0950" y="1903656"/>
            <a:ext cx="1267719" cy="1268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9749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1286</TotalTime>
  <Words>1436</Words>
  <Application>Microsoft Office PowerPoint</Application>
  <PresentationFormat>自定义</PresentationFormat>
  <Paragraphs>233</Paragraphs>
  <Slides>29</Slides>
  <Notes>10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2" baseType="lpstr">
      <vt:lpstr>1_自定义设计方案</vt:lpstr>
      <vt:lpstr>Equation</vt:lpstr>
      <vt:lpstr>MathType 6.0 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探究总结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世纪金榜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Administrator</cp:lastModifiedBy>
  <cp:revision>100</cp:revision>
  <cp:lastPrinted>1601-01-01T00:00:00Z</cp:lastPrinted>
  <dcterms:created xsi:type="dcterms:W3CDTF">1601-01-01T00:00:00Z</dcterms:created>
  <dcterms:modified xsi:type="dcterms:W3CDTF">2024-08-21T08:05:53Z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